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5"/>
  </p:notesMasterIdLst>
  <p:sldIdLst>
    <p:sldId id="256" r:id="rId2"/>
    <p:sldId id="257" r:id="rId3"/>
    <p:sldId id="267" r:id="rId4"/>
    <p:sldId id="290" r:id="rId5"/>
    <p:sldId id="266" r:id="rId6"/>
    <p:sldId id="258" r:id="rId7"/>
    <p:sldId id="268" r:id="rId8"/>
    <p:sldId id="279" r:id="rId9"/>
    <p:sldId id="280" r:id="rId10"/>
    <p:sldId id="322" r:id="rId11"/>
    <p:sldId id="323" r:id="rId12"/>
    <p:sldId id="327" r:id="rId13"/>
    <p:sldId id="325" r:id="rId14"/>
    <p:sldId id="291" r:id="rId15"/>
    <p:sldId id="292" r:id="rId16"/>
    <p:sldId id="293" r:id="rId17"/>
    <p:sldId id="294" r:id="rId18"/>
    <p:sldId id="296" r:id="rId19"/>
    <p:sldId id="297" r:id="rId20"/>
    <p:sldId id="298" r:id="rId21"/>
    <p:sldId id="299" r:id="rId22"/>
    <p:sldId id="300" r:id="rId23"/>
    <p:sldId id="302"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288" r:id="rId42"/>
    <p:sldId id="289" r:id="rId43"/>
    <p:sldId id="328"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4707"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B668B1-952F-46DC-AD58-B08CFD239D12}" type="datetimeFigureOut">
              <a:rPr lang="ru-RU" smtClean="0"/>
              <a:pPr/>
              <a:t>07.12.2020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E78B44-EC88-403D-A59D-AF30717F325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a:ln/>
        </p:spPr>
      </p:sp>
      <p:sp>
        <p:nvSpPr>
          <p:cNvPr id="36867" name="Заметки 2"/>
          <p:cNvSpPr>
            <a:spLocks noGrp="1"/>
          </p:cNvSpPr>
          <p:nvPr>
            <p:ph type="body" idx="1"/>
          </p:nvPr>
        </p:nvSpPr>
        <p:spPr>
          <a:noFill/>
          <a:ln/>
        </p:spPr>
        <p:txBody>
          <a:bodyPr/>
          <a:lstStyle/>
          <a:p>
            <a:r>
              <a:rPr lang="ru-RU" smtClean="0"/>
              <a:t>Пре</a:t>
            </a:r>
          </a:p>
          <a:p>
            <a:endParaRPr lang="ru-RU" smtClean="0"/>
          </a:p>
        </p:txBody>
      </p:sp>
      <p:sp>
        <p:nvSpPr>
          <p:cNvPr id="36868" name="Номер слайда 3"/>
          <p:cNvSpPr>
            <a:spLocks noGrp="1"/>
          </p:cNvSpPr>
          <p:nvPr>
            <p:ph type="sldNum" sz="quarter" idx="5"/>
          </p:nvPr>
        </p:nvSpPr>
        <p:spPr>
          <a:noFill/>
        </p:spPr>
        <p:txBody>
          <a:bodyPr/>
          <a:lstStyle/>
          <a:p>
            <a:fld id="{12F7FC7A-EC26-4719-BCBE-B322AE832FED}" type="slidenum">
              <a:rPr lang="ru-RU" smtClean="0"/>
              <a:pPr/>
              <a:t>14</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07.12.2020</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07.12.2020</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07.12.2020</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07.12.2020</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000108"/>
            <a:ext cx="7772400" cy="1470025"/>
          </a:xfrm>
        </p:spPr>
        <p:txBody>
          <a:bodyPr/>
          <a:lstStyle/>
          <a:p>
            <a:r>
              <a:rPr lang="ru-RU" dirty="0" smtClean="0"/>
              <a:t>Лекция №1</a:t>
            </a:r>
            <a:endParaRPr lang="ru-RU" dirty="0"/>
          </a:p>
        </p:txBody>
      </p:sp>
      <p:sp>
        <p:nvSpPr>
          <p:cNvPr id="3" name="Подзаголовок 2"/>
          <p:cNvSpPr>
            <a:spLocks noGrp="1"/>
          </p:cNvSpPr>
          <p:nvPr>
            <p:ph type="subTitle" idx="1"/>
          </p:nvPr>
        </p:nvSpPr>
        <p:spPr>
          <a:xfrm>
            <a:off x="214282" y="4143380"/>
            <a:ext cx="8786874" cy="2428892"/>
          </a:xfrm>
        </p:spPr>
        <p:txBody>
          <a:bodyPr>
            <a:noAutofit/>
          </a:bodyPr>
          <a:lstStyle/>
          <a:p>
            <a:pPr algn="ctr"/>
            <a:r>
              <a:rPr lang="ru-RU" sz="3200" dirty="0" smtClean="0"/>
              <a:t>Тема: </a:t>
            </a:r>
            <a:r>
              <a:rPr lang="ru-RU" sz="3200" b="1" dirty="0" smtClean="0"/>
              <a:t>:  «ИСТОРИЯ ИЗУЧЕНИЯ, ПРИМЕНЕНИЯ И ВОЗДЕЛЫВАНИЯ ЛЕКАРСТВЕННЫХ РАСТЕНИЙ, КЛАССИФИКАЦИЯ ЛЕКАРСТВЕННЫХ РАСТЕНИЙ.</a:t>
            </a:r>
            <a:endParaRPr lang="ru-RU" sz="3200" dirty="0" smtClean="0"/>
          </a:p>
          <a:p>
            <a:pPr algn="ctr"/>
            <a:endParaRPr lang="ru-RU"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title"/>
          </p:nvPr>
        </p:nvSpPr>
        <p:spPr>
          <a:xfrm>
            <a:off x="468313" y="2349500"/>
            <a:ext cx="8229600" cy="1800225"/>
          </a:xfrm>
        </p:spPr>
        <p:txBody>
          <a:bodyPr/>
          <a:lstStyle/>
          <a:p>
            <a:pPr eaLnBrk="1" hangingPunct="1"/>
            <a:r>
              <a:rPr lang="ru-RU" dirty="0" smtClean="0">
                <a:solidFill>
                  <a:srgbClr val="FF0000"/>
                </a:solidFill>
                <a:latin typeface="Times New Roman" pitchFamily="18" charset="0"/>
                <a:cs typeface="Times New Roman" pitchFamily="18" charset="0"/>
              </a:rPr>
              <a:t>3.Классификация ЛР и ЛРС</a:t>
            </a:r>
          </a:p>
        </p:txBody>
      </p:sp>
      <p:pic>
        <p:nvPicPr>
          <p:cNvPr id="2051" name="Picture 4" descr="ANd9GcQSo-1Zbse0m0fTZ10aypdFRLXIaNKZ4jG4jf24hEvz3_4NgOEq"/>
          <p:cNvPicPr>
            <a:picLocks noChangeAspect="1" noChangeArrowheads="1"/>
          </p:cNvPicPr>
          <p:nvPr/>
        </p:nvPicPr>
        <p:blipFill>
          <a:blip r:embed="rId2"/>
          <a:srcRect/>
          <a:stretch>
            <a:fillRect/>
          </a:stretch>
        </p:blipFill>
        <p:spPr bwMode="auto">
          <a:xfrm>
            <a:off x="285720" y="714356"/>
            <a:ext cx="2665412" cy="1773237"/>
          </a:xfrm>
          <a:prstGeom prst="rect">
            <a:avLst/>
          </a:prstGeom>
          <a:noFill/>
          <a:ln w="9525">
            <a:noFill/>
            <a:miter lim="800000"/>
            <a:headEnd/>
            <a:tailEnd/>
          </a:ln>
        </p:spPr>
      </p:pic>
      <p:pic>
        <p:nvPicPr>
          <p:cNvPr id="2052" name="Picture 6" descr="ANd9GcSU3vvd7nVPJFM3neUWSuyov04fZvdxsOBXmo663e9wuZTev4C3"/>
          <p:cNvPicPr>
            <a:picLocks noChangeAspect="1" noChangeArrowheads="1"/>
          </p:cNvPicPr>
          <p:nvPr/>
        </p:nvPicPr>
        <p:blipFill>
          <a:blip r:embed="rId3"/>
          <a:srcRect/>
          <a:stretch>
            <a:fillRect/>
          </a:stretch>
        </p:blipFill>
        <p:spPr bwMode="auto">
          <a:xfrm>
            <a:off x="7000892" y="785794"/>
            <a:ext cx="1933575" cy="2362200"/>
          </a:xfrm>
          <a:prstGeom prst="rect">
            <a:avLst/>
          </a:prstGeom>
          <a:noFill/>
          <a:ln w="9525">
            <a:noFill/>
            <a:miter lim="800000"/>
            <a:headEnd/>
            <a:tailEnd/>
          </a:ln>
        </p:spPr>
      </p:pic>
      <p:pic>
        <p:nvPicPr>
          <p:cNvPr id="2053" name="Picture 8" descr="ANd9GcT2Fk7zE5dAlV3a5bh7OmCm9RG4DmjCp-CXeMmWXtaai4q_tOTQ"/>
          <p:cNvPicPr>
            <a:picLocks noChangeAspect="1" noChangeArrowheads="1"/>
          </p:cNvPicPr>
          <p:nvPr/>
        </p:nvPicPr>
        <p:blipFill>
          <a:blip r:embed="rId4"/>
          <a:srcRect/>
          <a:stretch>
            <a:fillRect/>
          </a:stretch>
        </p:blipFill>
        <p:spPr bwMode="auto">
          <a:xfrm>
            <a:off x="3571868" y="642918"/>
            <a:ext cx="2581275" cy="1771650"/>
          </a:xfrm>
          <a:prstGeom prst="rect">
            <a:avLst/>
          </a:prstGeom>
          <a:noFill/>
          <a:ln w="9525">
            <a:noFill/>
            <a:miter lim="800000"/>
            <a:headEnd/>
            <a:tailEnd/>
          </a:ln>
        </p:spPr>
      </p:pic>
      <p:pic>
        <p:nvPicPr>
          <p:cNvPr id="2054" name="Picture 10" descr="ANd9GcTuFVfXkC8XGmLaScAdfRHZdgcr2qowhlsd11QJGtb3gkLFEKV8cQ"/>
          <p:cNvPicPr>
            <a:picLocks noChangeAspect="1" noChangeArrowheads="1"/>
          </p:cNvPicPr>
          <p:nvPr/>
        </p:nvPicPr>
        <p:blipFill>
          <a:blip r:embed="rId5"/>
          <a:srcRect/>
          <a:stretch>
            <a:fillRect/>
          </a:stretch>
        </p:blipFill>
        <p:spPr bwMode="auto">
          <a:xfrm>
            <a:off x="179388" y="4029075"/>
            <a:ext cx="1619250" cy="2828925"/>
          </a:xfrm>
          <a:prstGeom prst="rect">
            <a:avLst/>
          </a:prstGeom>
          <a:noFill/>
          <a:ln w="9525">
            <a:noFill/>
            <a:miter lim="800000"/>
            <a:headEnd/>
            <a:tailEnd/>
          </a:ln>
        </p:spPr>
      </p:pic>
      <p:pic>
        <p:nvPicPr>
          <p:cNvPr id="2055" name="Picture 12" descr="ANd9GcQhb7djqFk0PmcZNZTvSZ-hgOwMYs8jgiJsNmcaKUH9bVm-6UANLA"/>
          <p:cNvPicPr>
            <a:picLocks noChangeAspect="1" noChangeArrowheads="1"/>
          </p:cNvPicPr>
          <p:nvPr/>
        </p:nvPicPr>
        <p:blipFill>
          <a:blip r:embed="rId6"/>
          <a:srcRect/>
          <a:stretch>
            <a:fillRect/>
          </a:stretch>
        </p:blipFill>
        <p:spPr bwMode="auto">
          <a:xfrm>
            <a:off x="2843213" y="4437063"/>
            <a:ext cx="2143125" cy="2143125"/>
          </a:xfrm>
          <a:prstGeom prst="rect">
            <a:avLst/>
          </a:prstGeom>
          <a:noFill/>
          <a:ln w="9525">
            <a:noFill/>
            <a:miter lim="800000"/>
            <a:headEnd/>
            <a:tailEnd/>
          </a:ln>
        </p:spPr>
      </p:pic>
      <p:pic>
        <p:nvPicPr>
          <p:cNvPr id="2056" name="Picture 14" descr="ANd9GcRuLPMwCs3hVUE_riv8vFQd1QGxA7uISWsKSi4kvtoNpxOZHwn5"/>
          <p:cNvPicPr>
            <a:picLocks noChangeAspect="1" noChangeArrowheads="1"/>
          </p:cNvPicPr>
          <p:nvPr/>
        </p:nvPicPr>
        <p:blipFill>
          <a:blip r:embed="rId7"/>
          <a:srcRect/>
          <a:stretch>
            <a:fillRect/>
          </a:stretch>
        </p:blipFill>
        <p:spPr bwMode="auto">
          <a:xfrm>
            <a:off x="5795963" y="4437063"/>
            <a:ext cx="2486025" cy="20542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00034" y="642918"/>
            <a:ext cx="7848600" cy="1414463"/>
          </a:xfrm>
        </p:spPr>
        <p:txBody>
          <a:bodyPr>
            <a:normAutofit fontScale="90000"/>
          </a:bodyPr>
          <a:lstStyle/>
          <a:p>
            <a:pPr algn="ctr" eaLnBrk="1" hangingPunct="1"/>
            <a:r>
              <a:rPr lang="ru-RU" sz="2400" b="1" dirty="0" smtClean="0">
                <a:solidFill>
                  <a:srgbClr val="FF0000"/>
                </a:solidFill>
              </a:rPr>
              <a:t>СИСТЕМЫ КЛАССИФИКАЦИИ </a:t>
            </a:r>
            <a:br>
              <a:rPr lang="ru-RU" sz="2400" b="1" dirty="0" smtClean="0">
                <a:solidFill>
                  <a:srgbClr val="FF0000"/>
                </a:solidFill>
              </a:rPr>
            </a:br>
            <a:r>
              <a:rPr lang="ru-RU" sz="2400" b="1" dirty="0" smtClean="0">
                <a:solidFill>
                  <a:srgbClr val="FF0000"/>
                </a:solidFill>
              </a:rPr>
              <a:t>лекарственных растений (ЛР) и лекарственного растительного сырья (ЛРС)</a:t>
            </a:r>
            <a:r>
              <a:rPr lang="ru-RU" sz="2400" dirty="0" smtClean="0">
                <a:solidFill>
                  <a:srgbClr val="FF0000"/>
                </a:solidFill>
              </a:rPr>
              <a:t/>
            </a:r>
            <a:br>
              <a:rPr lang="ru-RU" sz="2400" dirty="0" smtClean="0">
                <a:solidFill>
                  <a:srgbClr val="FF0000"/>
                </a:solidFill>
              </a:rPr>
            </a:br>
            <a:endParaRPr lang="ru-RU" sz="2400" dirty="0" smtClean="0">
              <a:solidFill>
                <a:srgbClr val="FF0000"/>
              </a:solidFill>
            </a:endParaRPr>
          </a:p>
        </p:txBody>
      </p:sp>
      <p:sp>
        <p:nvSpPr>
          <p:cNvPr id="3075" name="Content Placeholder 2"/>
          <p:cNvSpPr>
            <a:spLocks noGrp="1"/>
          </p:cNvSpPr>
          <p:nvPr>
            <p:ph idx="1"/>
          </p:nvPr>
        </p:nvSpPr>
        <p:spPr>
          <a:xfrm>
            <a:off x="457200" y="1785926"/>
            <a:ext cx="8229600" cy="4788610"/>
          </a:xfrm>
        </p:spPr>
        <p:txBody>
          <a:bodyPr>
            <a:normAutofit fontScale="92500" lnSpcReduction="10000"/>
          </a:bodyPr>
          <a:lstStyle/>
          <a:p>
            <a:pPr>
              <a:buNone/>
            </a:pPr>
            <a:r>
              <a:rPr lang="ru-RU" sz="2000" b="1" dirty="0" smtClean="0">
                <a:solidFill>
                  <a:srgbClr val="FF0000"/>
                </a:solidFill>
              </a:rPr>
              <a:t>1.Ботаническая</a:t>
            </a:r>
            <a:r>
              <a:rPr lang="ru-RU" sz="2000" b="1" dirty="0" smtClean="0"/>
              <a:t> </a:t>
            </a:r>
            <a:r>
              <a:rPr lang="ru-RU" sz="2000" dirty="0" smtClean="0">
                <a:solidFill>
                  <a:srgbClr val="002060"/>
                </a:solidFill>
              </a:rPr>
              <a:t>–</a:t>
            </a:r>
            <a:r>
              <a:rPr lang="ru-RU" sz="2000" b="1" dirty="0" smtClean="0">
                <a:solidFill>
                  <a:srgbClr val="002060"/>
                </a:solidFill>
              </a:rPr>
              <a:t> </a:t>
            </a:r>
            <a:r>
              <a:rPr lang="ru-RU" sz="2000" dirty="0" smtClean="0">
                <a:solidFill>
                  <a:srgbClr val="002060"/>
                </a:solidFill>
              </a:rPr>
              <a:t>филогенетическая классификация с бинарными названиями растений</a:t>
            </a:r>
            <a:r>
              <a:rPr lang="ru-RU" sz="2000" dirty="0" smtClean="0">
                <a:solidFill>
                  <a:srgbClr val="0070C0"/>
                </a:solidFill>
              </a:rPr>
              <a:t>,  -  </a:t>
            </a:r>
            <a:r>
              <a:rPr lang="ru-RU" sz="2000" dirty="0" smtClean="0">
                <a:solidFill>
                  <a:srgbClr val="002060"/>
                </a:solidFill>
              </a:rPr>
              <a:t>это принадлежность лекарственных растений к какому-нибудь семейству, роду, виду (например, ромашка аптечная, пион уклоняющийся, </a:t>
            </a:r>
            <a:r>
              <a:rPr lang="ru-RU" sz="2000" dirty="0" err="1" smtClean="0">
                <a:solidFill>
                  <a:srgbClr val="002060"/>
                </a:solidFill>
              </a:rPr>
              <a:t>левзея</a:t>
            </a:r>
            <a:r>
              <a:rPr lang="ru-RU" sz="2000" dirty="0" smtClean="0">
                <a:solidFill>
                  <a:srgbClr val="002060"/>
                </a:solidFill>
              </a:rPr>
              <a:t> </a:t>
            </a:r>
            <a:r>
              <a:rPr lang="ru-RU" sz="2000" dirty="0" err="1" smtClean="0">
                <a:solidFill>
                  <a:srgbClr val="002060"/>
                </a:solidFill>
              </a:rPr>
              <a:t>сафлоровидная</a:t>
            </a:r>
            <a:r>
              <a:rPr lang="ru-RU" sz="2000" dirty="0" smtClean="0">
                <a:solidFill>
                  <a:srgbClr val="002060"/>
                </a:solidFill>
              </a:rPr>
              <a:t>, василек синий, </a:t>
            </a:r>
            <a:r>
              <a:rPr lang="ru-RU" sz="2000" dirty="0" err="1" smtClean="0">
                <a:solidFill>
                  <a:srgbClr val="002060"/>
                </a:solidFill>
              </a:rPr>
              <a:t>расторопша</a:t>
            </a:r>
            <a:r>
              <a:rPr lang="ru-RU" sz="2000" dirty="0" smtClean="0">
                <a:solidFill>
                  <a:srgbClr val="002060"/>
                </a:solidFill>
              </a:rPr>
              <a:t> пятнистая принадлежат </a:t>
            </a:r>
            <a:r>
              <a:rPr lang="ru-RU" sz="2000" b="1" dirty="0" smtClean="0">
                <a:solidFill>
                  <a:srgbClr val="002060"/>
                </a:solidFill>
              </a:rPr>
              <a:t>к семейству</a:t>
            </a:r>
            <a:r>
              <a:rPr lang="ru-RU" sz="2000" dirty="0" smtClean="0">
                <a:solidFill>
                  <a:srgbClr val="002060"/>
                </a:solidFill>
              </a:rPr>
              <a:t> </a:t>
            </a:r>
            <a:r>
              <a:rPr lang="ru-RU" sz="2000" b="1" dirty="0" smtClean="0">
                <a:solidFill>
                  <a:srgbClr val="002060"/>
                </a:solidFill>
              </a:rPr>
              <a:t>астровые или сложноцветные.</a:t>
            </a:r>
          </a:p>
          <a:p>
            <a:pPr>
              <a:buNone/>
            </a:pPr>
            <a:r>
              <a:rPr lang="ru-RU" sz="2000" b="1" dirty="0" smtClean="0">
                <a:solidFill>
                  <a:srgbClr val="FF0000"/>
                </a:solidFill>
              </a:rPr>
              <a:t>2. Биологическая классификация </a:t>
            </a:r>
            <a:r>
              <a:rPr lang="ru-RU" sz="2000" b="1" dirty="0" smtClean="0">
                <a:solidFill>
                  <a:srgbClr val="002060"/>
                </a:solidFill>
              </a:rPr>
              <a:t>- </a:t>
            </a:r>
            <a:r>
              <a:rPr lang="ru-RU" sz="2000" dirty="0" smtClean="0">
                <a:solidFill>
                  <a:srgbClr val="002060"/>
                </a:solidFill>
              </a:rPr>
              <a:t>все лекарственные растения делятся по продолжительности жизни на :</a:t>
            </a:r>
          </a:p>
          <a:p>
            <a:pPr>
              <a:buNone/>
            </a:pPr>
            <a:r>
              <a:rPr lang="ru-RU" sz="2000" dirty="0" smtClean="0">
                <a:solidFill>
                  <a:srgbClr val="002060"/>
                </a:solidFill>
              </a:rPr>
              <a:t>    - </a:t>
            </a:r>
            <a:r>
              <a:rPr lang="ru-RU" sz="2000" b="1" dirty="0" smtClean="0">
                <a:solidFill>
                  <a:srgbClr val="002060"/>
                </a:solidFill>
              </a:rPr>
              <a:t>однолетние,</a:t>
            </a:r>
            <a:r>
              <a:rPr lang="ru-RU" sz="2000" dirty="0" smtClean="0">
                <a:solidFill>
                  <a:srgbClr val="002060"/>
                </a:solidFill>
              </a:rPr>
              <a:t> которые семена дают в год посева (подорожник </a:t>
            </a:r>
            <a:r>
              <a:rPr lang="ru-RU" sz="2000" dirty="0" err="1" smtClean="0">
                <a:solidFill>
                  <a:srgbClr val="002060"/>
                </a:solidFill>
              </a:rPr>
              <a:t>блошный</a:t>
            </a:r>
            <a:r>
              <a:rPr lang="ru-RU" sz="2000" dirty="0" smtClean="0">
                <a:solidFill>
                  <a:srgbClr val="002060"/>
                </a:solidFill>
              </a:rPr>
              <a:t>, лен посевной, кориандр посевной, укроп огородный, фиалка трехцветная, череда </a:t>
            </a:r>
            <a:r>
              <a:rPr lang="ru-RU" sz="2000" dirty="0" err="1" smtClean="0">
                <a:solidFill>
                  <a:srgbClr val="002060"/>
                </a:solidFill>
              </a:rPr>
              <a:t>трехраздельная</a:t>
            </a:r>
            <a:r>
              <a:rPr lang="ru-RU" sz="2000" dirty="0" smtClean="0">
                <a:solidFill>
                  <a:srgbClr val="002060"/>
                </a:solidFill>
              </a:rPr>
              <a:t>); </a:t>
            </a:r>
          </a:p>
          <a:p>
            <a:pPr>
              <a:buNone/>
            </a:pPr>
            <a:r>
              <a:rPr lang="ru-RU" sz="2000" b="1" dirty="0" smtClean="0">
                <a:solidFill>
                  <a:srgbClr val="002060"/>
                </a:solidFill>
              </a:rPr>
              <a:t>       двулетние,</a:t>
            </a:r>
            <a:r>
              <a:rPr lang="ru-RU" sz="2000" dirty="0" smtClean="0">
                <a:solidFill>
                  <a:srgbClr val="002060"/>
                </a:solidFill>
              </a:rPr>
              <a:t> которые семена дают на второй год (белена черная, лопух большой, донник лекарственный);</a:t>
            </a:r>
          </a:p>
          <a:p>
            <a:pPr>
              <a:buNone/>
            </a:pPr>
            <a:r>
              <a:rPr lang="ru-RU" sz="2000" b="1" dirty="0" smtClean="0">
                <a:solidFill>
                  <a:srgbClr val="002060"/>
                </a:solidFill>
              </a:rPr>
              <a:t>     многолетние,</a:t>
            </a:r>
            <a:r>
              <a:rPr lang="ru-RU" sz="2000" dirty="0" smtClean="0">
                <a:solidFill>
                  <a:srgbClr val="002060"/>
                </a:solidFill>
              </a:rPr>
              <a:t> которые дают семена на 2-й и последующие годы (зверобой продырявленный, душица обыкновенная, щавель конский, бадан толстолистный, одуванчик лекарственный, пижма обыкновенная, синюха голубая и др.)</a:t>
            </a:r>
            <a:r>
              <a:rPr lang="ru-RU" sz="2000" b="1" dirty="0" smtClean="0">
                <a:solidFill>
                  <a:srgbClr val="002060"/>
                </a:solidFill>
              </a:rPr>
              <a:t> </a:t>
            </a:r>
            <a:endParaRPr lang="ru-RU" sz="2000" dirty="0" smtClean="0">
              <a:solidFill>
                <a:srgbClr val="002060"/>
              </a:solidFill>
            </a:endParaRPr>
          </a:p>
          <a:p>
            <a:pPr>
              <a:buNone/>
            </a:pPr>
            <a:endParaRPr lang="ru-RU" sz="2000" b="1" dirty="0" smtClean="0">
              <a:solidFill>
                <a:srgbClr val="FF0000"/>
              </a:solidFill>
            </a:endParaRPr>
          </a:p>
          <a:p>
            <a:pPr eaLnBrk="1" hangingPunct="1">
              <a:buNone/>
            </a:pPr>
            <a:endParaRPr lang="ru-RU"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717304"/>
          </a:xfrm>
        </p:spPr>
        <p:txBody>
          <a:bodyPr/>
          <a:lstStyle/>
          <a:p>
            <a:pPr>
              <a:buNone/>
            </a:pPr>
            <a:endParaRPr lang="ru-RU" dirty="0"/>
          </a:p>
        </p:txBody>
      </p:sp>
      <p:sp>
        <p:nvSpPr>
          <p:cNvPr id="4" name="Прямоугольник 3"/>
          <p:cNvSpPr/>
          <p:nvPr/>
        </p:nvSpPr>
        <p:spPr>
          <a:xfrm>
            <a:off x="357158" y="642918"/>
            <a:ext cx="8429684" cy="6032421"/>
          </a:xfrm>
          <a:prstGeom prst="rect">
            <a:avLst/>
          </a:prstGeom>
        </p:spPr>
        <p:txBody>
          <a:bodyPr wrap="square">
            <a:spAutoFit/>
          </a:bodyPr>
          <a:lstStyle/>
          <a:p>
            <a:pPr>
              <a:buNone/>
            </a:pPr>
            <a:endParaRPr lang="ru-RU" b="1" dirty="0" smtClean="0">
              <a:solidFill>
                <a:srgbClr val="002060"/>
              </a:solidFill>
            </a:endParaRPr>
          </a:p>
          <a:p>
            <a:pPr>
              <a:buNone/>
            </a:pPr>
            <a:r>
              <a:rPr lang="ru-RU" sz="2000" b="1" dirty="0" smtClean="0">
                <a:solidFill>
                  <a:srgbClr val="FF0000"/>
                </a:solidFill>
              </a:rPr>
              <a:t> </a:t>
            </a:r>
          </a:p>
          <a:p>
            <a:pPr>
              <a:buNone/>
            </a:pPr>
            <a:endParaRPr lang="ru-RU" sz="2000" b="1" dirty="0" smtClean="0">
              <a:solidFill>
                <a:srgbClr val="FF0000"/>
              </a:solidFill>
            </a:endParaRPr>
          </a:p>
          <a:p>
            <a:pPr>
              <a:buNone/>
            </a:pPr>
            <a:r>
              <a:rPr lang="ru-RU" sz="2000" b="1" dirty="0" smtClean="0">
                <a:solidFill>
                  <a:srgbClr val="FF0000"/>
                </a:solidFill>
              </a:rPr>
              <a:t>3.Классификация лекарственных растений по фармакологической активности:</a:t>
            </a:r>
          </a:p>
          <a:p>
            <a:pPr>
              <a:buNone/>
            </a:pPr>
            <a:r>
              <a:rPr lang="ru-RU" b="1" dirty="0" smtClean="0">
                <a:solidFill>
                  <a:srgbClr val="002060"/>
                </a:solidFill>
              </a:rPr>
              <a:t>- растения, содержащие вещества, обладающие противоопухолевым действием;</a:t>
            </a:r>
          </a:p>
          <a:p>
            <a:pPr>
              <a:buNone/>
            </a:pPr>
            <a:r>
              <a:rPr lang="ru-RU" b="1" dirty="0" smtClean="0">
                <a:solidFill>
                  <a:srgbClr val="002060"/>
                </a:solidFill>
              </a:rPr>
              <a:t>- растения, содержащие вещества, действующие на центральную нервную систему(возбуждающие, антихолинергические);</a:t>
            </a:r>
          </a:p>
          <a:p>
            <a:pPr>
              <a:buNone/>
            </a:pPr>
            <a:r>
              <a:rPr lang="ru-RU" b="1" dirty="0" smtClean="0">
                <a:solidFill>
                  <a:srgbClr val="002060"/>
                </a:solidFill>
              </a:rPr>
              <a:t>- растения, содержащие вещества, действующие в области чувствительных нервных окончаний (седативные, горечи, отхаркивающие, эфирные масла, обволакивающие и мягчительные, вяжущие);</a:t>
            </a:r>
          </a:p>
          <a:p>
            <a:pPr>
              <a:buNone/>
            </a:pPr>
            <a:r>
              <a:rPr lang="ru-RU" b="1" dirty="0" smtClean="0">
                <a:solidFill>
                  <a:srgbClr val="002060"/>
                </a:solidFill>
              </a:rPr>
              <a:t>- растения, содержащие вещества, влияющие на процессы обмена (</a:t>
            </a:r>
            <a:r>
              <a:rPr lang="ru-RU" b="1" dirty="0" err="1" smtClean="0">
                <a:solidFill>
                  <a:srgbClr val="002060"/>
                </a:solidFill>
              </a:rPr>
              <a:t>гемостатические</a:t>
            </a:r>
            <a:r>
              <a:rPr lang="ru-RU" b="1" dirty="0" smtClean="0">
                <a:solidFill>
                  <a:srgbClr val="002060"/>
                </a:solidFill>
              </a:rPr>
              <a:t>, биогенные стимуляторы, витаминные, слабительные);</a:t>
            </a:r>
          </a:p>
          <a:p>
            <a:pPr>
              <a:buNone/>
            </a:pPr>
            <a:r>
              <a:rPr lang="ru-RU" b="1" dirty="0" smtClean="0">
                <a:solidFill>
                  <a:srgbClr val="002060"/>
                </a:solidFill>
              </a:rPr>
              <a:t>- потогонные растения;</a:t>
            </a:r>
          </a:p>
          <a:p>
            <a:pPr>
              <a:buNone/>
            </a:pPr>
            <a:r>
              <a:rPr lang="ru-RU" b="1" dirty="0" smtClean="0">
                <a:solidFill>
                  <a:srgbClr val="002060"/>
                </a:solidFill>
              </a:rPr>
              <a:t>- мочегонные растения;</a:t>
            </a:r>
          </a:p>
          <a:p>
            <a:pPr>
              <a:buNone/>
            </a:pPr>
            <a:r>
              <a:rPr lang="ru-RU" b="1" dirty="0" smtClean="0">
                <a:solidFill>
                  <a:srgbClr val="002060"/>
                </a:solidFill>
              </a:rPr>
              <a:t>- противомикробные растения;</a:t>
            </a:r>
          </a:p>
          <a:p>
            <a:pPr>
              <a:buNone/>
            </a:pPr>
            <a:r>
              <a:rPr lang="ru-RU" b="1" dirty="0" smtClean="0">
                <a:solidFill>
                  <a:srgbClr val="002060"/>
                </a:solidFill>
              </a:rPr>
              <a:t>- противопаразитарные растения;</a:t>
            </a:r>
          </a:p>
          <a:p>
            <a:pPr>
              <a:buNone/>
            </a:pPr>
            <a:r>
              <a:rPr lang="ru-RU" b="1" dirty="0" smtClean="0">
                <a:solidFill>
                  <a:srgbClr val="002060"/>
                </a:solidFill>
              </a:rPr>
              <a:t>- противовирусные</a:t>
            </a:r>
            <a:endParaRPr lang="ru-RU" b="1"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788742"/>
          </a:xfrm>
        </p:spPr>
        <p:txBody>
          <a:bodyPr>
            <a:normAutofit fontScale="85000" lnSpcReduction="20000"/>
          </a:bodyPr>
          <a:lstStyle/>
          <a:p>
            <a:pPr>
              <a:buNone/>
            </a:pPr>
            <a:r>
              <a:rPr lang="ru-RU" b="1" dirty="0" smtClean="0">
                <a:solidFill>
                  <a:srgbClr val="FF0000"/>
                </a:solidFill>
              </a:rPr>
              <a:t>4.Морфологическая</a:t>
            </a:r>
            <a:r>
              <a:rPr lang="ru-RU" b="1" dirty="0" smtClean="0"/>
              <a:t> </a:t>
            </a:r>
            <a:r>
              <a:rPr lang="ru-RU" dirty="0" smtClean="0"/>
              <a:t>- </a:t>
            </a:r>
            <a:r>
              <a:rPr lang="ru-RU" dirty="0" smtClean="0">
                <a:solidFill>
                  <a:srgbClr val="002060"/>
                </a:solidFill>
              </a:rPr>
              <a:t>основана на названиях тех органов или частей растений, которые используются в качестве ЛРС.</a:t>
            </a:r>
          </a:p>
          <a:p>
            <a:pPr>
              <a:buNone/>
            </a:pPr>
            <a:r>
              <a:rPr lang="ru-RU" b="1" dirty="0" smtClean="0">
                <a:solidFill>
                  <a:srgbClr val="002060"/>
                </a:solidFill>
              </a:rPr>
              <a:t>-Листья</a:t>
            </a:r>
            <a:r>
              <a:rPr lang="ru-RU" dirty="0" smtClean="0">
                <a:solidFill>
                  <a:srgbClr val="002060"/>
                </a:solidFill>
              </a:rPr>
              <a:t> (</a:t>
            </a:r>
            <a:r>
              <a:rPr lang="ru-RU" b="1" dirty="0" err="1" smtClean="0">
                <a:solidFill>
                  <a:srgbClr val="002060"/>
                </a:solidFill>
              </a:rPr>
              <a:t>листья</a:t>
            </a:r>
            <a:r>
              <a:rPr lang="ru-RU" b="1" dirty="0" smtClean="0">
                <a:solidFill>
                  <a:srgbClr val="002060"/>
                </a:solidFill>
              </a:rPr>
              <a:t>) – </a:t>
            </a:r>
            <a:r>
              <a:rPr lang="en-US" b="1" dirty="0" smtClean="0">
                <a:solidFill>
                  <a:srgbClr val="002060"/>
                </a:solidFill>
              </a:rPr>
              <a:t>Folium</a:t>
            </a:r>
            <a:r>
              <a:rPr lang="ru-RU" b="1" dirty="0" smtClean="0">
                <a:solidFill>
                  <a:srgbClr val="002060"/>
                </a:solidFill>
              </a:rPr>
              <a:t> (</a:t>
            </a:r>
            <a:r>
              <a:rPr lang="en-US" b="1" dirty="0" smtClean="0">
                <a:solidFill>
                  <a:srgbClr val="002060"/>
                </a:solidFill>
              </a:rPr>
              <a:t>folia</a:t>
            </a:r>
            <a:r>
              <a:rPr lang="ru-RU" b="1" dirty="0" smtClean="0">
                <a:solidFill>
                  <a:srgbClr val="002060"/>
                </a:solidFill>
              </a:rPr>
              <a:t>)</a:t>
            </a:r>
          </a:p>
          <a:p>
            <a:pPr>
              <a:buNone/>
            </a:pPr>
            <a:r>
              <a:rPr lang="ru-RU" b="1" dirty="0" smtClean="0">
                <a:solidFill>
                  <a:srgbClr val="002060"/>
                </a:solidFill>
              </a:rPr>
              <a:t>-Травы (травы) – </a:t>
            </a:r>
            <a:r>
              <a:rPr lang="en-US" b="1" dirty="0" err="1" smtClean="0">
                <a:solidFill>
                  <a:srgbClr val="002060"/>
                </a:solidFill>
              </a:rPr>
              <a:t>Herba</a:t>
            </a:r>
            <a:r>
              <a:rPr lang="ru-RU" b="1" dirty="0" smtClean="0">
                <a:solidFill>
                  <a:srgbClr val="002060"/>
                </a:solidFill>
              </a:rPr>
              <a:t> (</a:t>
            </a:r>
            <a:r>
              <a:rPr lang="en-US" b="1" dirty="0" err="1" smtClean="0">
                <a:solidFill>
                  <a:srgbClr val="002060"/>
                </a:solidFill>
              </a:rPr>
              <a:t>herbae</a:t>
            </a:r>
            <a:r>
              <a:rPr lang="ru-RU" b="1" dirty="0" smtClean="0">
                <a:solidFill>
                  <a:srgbClr val="002060"/>
                </a:solidFill>
              </a:rPr>
              <a:t>) </a:t>
            </a:r>
          </a:p>
          <a:p>
            <a:pPr>
              <a:buNone/>
            </a:pPr>
            <a:r>
              <a:rPr lang="ru-RU" b="1" dirty="0" smtClean="0">
                <a:solidFill>
                  <a:srgbClr val="002060"/>
                </a:solidFill>
              </a:rPr>
              <a:t>-Цветки – </a:t>
            </a:r>
            <a:r>
              <a:rPr lang="en-US" b="1" dirty="0" smtClean="0">
                <a:solidFill>
                  <a:srgbClr val="002060"/>
                </a:solidFill>
              </a:rPr>
              <a:t>Flores </a:t>
            </a:r>
            <a:endParaRPr lang="ru-RU" b="1" dirty="0" smtClean="0">
              <a:solidFill>
                <a:srgbClr val="002060"/>
              </a:solidFill>
            </a:endParaRPr>
          </a:p>
          <a:p>
            <a:pPr>
              <a:buNone/>
            </a:pPr>
            <a:r>
              <a:rPr lang="ru-RU" b="1" dirty="0" smtClean="0">
                <a:solidFill>
                  <a:srgbClr val="002060"/>
                </a:solidFill>
              </a:rPr>
              <a:t>-Плоды – </a:t>
            </a:r>
            <a:r>
              <a:rPr lang="en-US" b="1" dirty="0" err="1" smtClean="0">
                <a:solidFill>
                  <a:srgbClr val="002060"/>
                </a:solidFill>
              </a:rPr>
              <a:t>Fructus</a:t>
            </a:r>
            <a:r>
              <a:rPr lang="en-US" b="1" dirty="0" smtClean="0">
                <a:solidFill>
                  <a:srgbClr val="002060"/>
                </a:solidFill>
              </a:rPr>
              <a:t> </a:t>
            </a:r>
            <a:endParaRPr lang="ru-RU" b="1" dirty="0" smtClean="0">
              <a:solidFill>
                <a:srgbClr val="002060"/>
              </a:solidFill>
            </a:endParaRPr>
          </a:p>
          <a:p>
            <a:pPr>
              <a:buNone/>
            </a:pPr>
            <a:r>
              <a:rPr lang="ru-RU" b="1" dirty="0" smtClean="0">
                <a:solidFill>
                  <a:srgbClr val="002060"/>
                </a:solidFill>
              </a:rPr>
              <a:t>-Семена - </a:t>
            </a:r>
            <a:r>
              <a:rPr lang="ru-RU" b="1" i="1" dirty="0" err="1" smtClean="0">
                <a:solidFill>
                  <a:srgbClr val="002060"/>
                </a:solidFill>
              </a:rPr>
              <a:t>Semina</a:t>
            </a:r>
            <a:endParaRPr lang="ru-RU" b="1" dirty="0" smtClean="0">
              <a:solidFill>
                <a:srgbClr val="002060"/>
              </a:solidFill>
            </a:endParaRPr>
          </a:p>
          <a:p>
            <a:pPr>
              <a:buNone/>
            </a:pPr>
            <a:r>
              <a:rPr lang="ru-RU" b="1" dirty="0" smtClean="0">
                <a:solidFill>
                  <a:srgbClr val="002060"/>
                </a:solidFill>
              </a:rPr>
              <a:t>-Кора (коры) – </a:t>
            </a:r>
            <a:r>
              <a:rPr lang="en-US" b="1" dirty="0" smtClean="0">
                <a:solidFill>
                  <a:srgbClr val="002060"/>
                </a:solidFill>
              </a:rPr>
              <a:t>Cortex</a:t>
            </a:r>
            <a:r>
              <a:rPr lang="ru-RU" b="1" dirty="0" smtClean="0">
                <a:solidFill>
                  <a:srgbClr val="002060"/>
                </a:solidFill>
              </a:rPr>
              <a:t> (</a:t>
            </a:r>
            <a:r>
              <a:rPr lang="en-US" b="1" dirty="0" smtClean="0">
                <a:solidFill>
                  <a:srgbClr val="002060"/>
                </a:solidFill>
              </a:rPr>
              <a:t>Cortices</a:t>
            </a:r>
            <a:r>
              <a:rPr lang="ru-RU" b="1" dirty="0" smtClean="0">
                <a:solidFill>
                  <a:srgbClr val="002060"/>
                </a:solidFill>
              </a:rPr>
              <a:t>) </a:t>
            </a:r>
          </a:p>
          <a:p>
            <a:pPr>
              <a:buNone/>
            </a:pPr>
            <a:r>
              <a:rPr lang="ru-RU" b="1" dirty="0" smtClean="0">
                <a:solidFill>
                  <a:srgbClr val="002060"/>
                </a:solidFill>
              </a:rPr>
              <a:t>- Корни, корневища - </a:t>
            </a:r>
            <a:r>
              <a:rPr lang="en-US" b="1" i="1" dirty="0" smtClean="0">
                <a:solidFill>
                  <a:srgbClr val="002060"/>
                </a:solidFill>
              </a:rPr>
              <a:t>Radices</a:t>
            </a:r>
            <a:r>
              <a:rPr lang="ru-RU" b="1" i="1" dirty="0" smtClean="0">
                <a:solidFill>
                  <a:srgbClr val="002060"/>
                </a:solidFill>
              </a:rPr>
              <a:t>, </a:t>
            </a:r>
            <a:r>
              <a:rPr lang="en-US" b="1" i="1" dirty="0" err="1" smtClean="0">
                <a:solidFill>
                  <a:srgbClr val="002060"/>
                </a:solidFill>
              </a:rPr>
              <a:t>Rhizomata</a:t>
            </a:r>
            <a:r>
              <a:rPr lang="ru-RU" b="1" i="1" dirty="0" smtClean="0">
                <a:solidFill>
                  <a:srgbClr val="002060"/>
                </a:solidFill>
              </a:rPr>
              <a:t>, </a:t>
            </a:r>
            <a:endParaRPr lang="ru-RU" b="1" dirty="0" smtClean="0">
              <a:solidFill>
                <a:srgbClr val="002060"/>
              </a:solidFill>
            </a:endParaRPr>
          </a:p>
          <a:p>
            <a:pPr>
              <a:buNone/>
            </a:pPr>
            <a:r>
              <a:rPr lang="ru-RU" b="1" dirty="0" smtClean="0">
                <a:solidFill>
                  <a:srgbClr val="002060"/>
                </a:solidFill>
              </a:rPr>
              <a:t>-Клубни – </a:t>
            </a:r>
            <a:r>
              <a:rPr lang="ru-RU" b="1" i="1" dirty="0" err="1" smtClean="0">
                <a:solidFill>
                  <a:srgbClr val="002060"/>
                </a:solidFill>
              </a:rPr>
              <a:t>Tubera</a:t>
            </a:r>
            <a:r>
              <a:rPr lang="ru-RU" b="1" i="1" dirty="0" smtClean="0">
                <a:solidFill>
                  <a:srgbClr val="002060"/>
                </a:solidFill>
              </a:rPr>
              <a:t>, </a:t>
            </a:r>
          </a:p>
          <a:p>
            <a:pPr>
              <a:buNone/>
            </a:pPr>
            <a:r>
              <a:rPr lang="ru-RU" b="1" i="1" dirty="0" smtClean="0">
                <a:solidFill>
                  <a:srgbClr val="002060"/>
                </a:solidFill>
              </a:rPr>
              <a:t>-</a:t>
            </a:r>
            <a:r>
              <a:rPr lang="ru-RU" b="1" dirty="0" smtClean="0">
                <a:solidFill>
                  <a:srgbClr val="002060"/>
                </a:solidFill>
              </a:rPr>
              <a:t>Луковицы – </a:t>
            </a:r>
            <a:r>
              <a:rPr lang="ru-RU" b="1" i="1" dirty="0" err="1" smtClean="0">
                <a:solidFill>
                  <a:srgbClr val="002060"/>
                </a:solidFill>
              </a:rPr>
              <a:t>Bulba</a:t>
            </a:r>
            <a:r>
              <a:rPr lang="ru-RU" b="1" dirty="0" smtClean="0">
                <a:solidFill>
                  <a:srgbClr val="002060"/>
                </a:solidFill>
              </a:rPr>
              <a:t>,  клубнелуковицы –</a:t>
            </a:r>
            <a:r>
              <a:rPr lang="ru-RU" b="1" i="1" dirty="0" err="1" smtClean="0">
                <a:solidFill>
                  <a:srgbClr val="002060"/>
                </a:solidFill>
              </a:rPr>
              <a:t>Bulbotubera</a:t>
            </a:r>
            <a:r>
              <a:rPr lang="ru-RU" b="1" i="1" dirty="0" smtClean="0">
                <a:solidFill>
                  <a:srgbClr val="002060"/>
                </a:solidFill>
              </a:rPr>
              <a:t>.</a:t>
            </a:r>
            <a:endParaRPr lang="ru-RU" b="1" dirty="0" smtClean="0">
              <a:solidFill>
                <a:srgbClr val="002060"/>
              </a:solidFill>
            </a:endParaRPr>
          </a:p>
          <a:p>
            <a:pPr>
              <a:buNone/>
            </a:pPr>
            <a:r>
              <a:rPr lang="ru-RU" b="1" dirty="0" smtClean="0">
                <a:solidFill>
                  <a:srgbClr val="002060"/>
                </a:solidFill>
              </a:rPr>
              <a:t>-Почки– </a:t>
            </a:r>
            <a:r>
              <a:rPr lang="ru-RU" b="1" i="1" dirty="0" err="1" smtClean="0">
                <a:solidFill>
                  <a:srgbClr val="002060"/>
                </a:solidFill>
              </a:rPr>
              <a:t>Gemmae</a:t>
            </a:r>
            <a:r>
              <a:rPr lang="ru-RU" b="1" i="1" dirty="0" smtClean="0">
                <a:solidFill>
                  <a:srgbClr val="002060"/>
                </a:solidFill>
              </a:rPr>
              <a:t> </a:t>
            </a:r>
            <a:endParaRPr lang="ru-RU" b="1" dirty="0" smtClean="0">
              <a:solidFill>
                <a:srgbClr val="002060"/>
              </a:solidFill>
            </a:endParaRPr>
          </a:p>
          <a:p>
            <a:pPr>
              <a:buNone/>
            </a:pPr>
            <a:r>
              <a:rPr lang="ru-RU" b="1" dirty="0" smtClean="0">
                <a:solidFill>
                  <a:srgbClr val="002060"/>
                </a:solidFill>
              </a:rPr>
              <a:t>-Чага -</a:t>
            </a:r>
            <a:r>
              <a:rPr lang="ru-RU" b="1" i="1" dirty="0" err="1" smtClean="0">
                <a:solidFill>
                  <a:srgbClr val="002060"/>
                </a:solidFill>
              </a:rPr>
              <a:t>Cortices</a:t>
            </a:r>
            <a:r>
              <a:rPr lang="ru-RU" b="1" i="1" dirty="0" smtClean="0">
                <a:solidFill>
                  <a:srgbClr val="002060"/>
                </a:solidFill>
              </a:rPr>
              <a:t> </a:t>
            </a:r>
            <a:endParaRPr lang="ru-RU" b="1" dirty="0" smtClean="0">
              <a:solidFill>
                <a:srgbClr val="002060"/>
              </a:solidFill>
            </a:endParaRPr>
          </a:p>
          <a:p>
            <a:pPr>
              <a:buNone/>
            </a:pPr>
            <a:r>
              <a:rPr lang="ru-RU" b="1" dirty="0" smtClean="0">
                <a:solidFill>
                  <a:srgbClr val="002060"/>
                </a:solidFill>
              </a:rPr>
              <a:t>-Рожки спорыньи </a:t>
            </a:r>
            <a:r>
              <a:rPr lang="ru-RU" b="1" i="1" dirty="0" err="1" smtClean="0">
                <a:solidFill>
                  <a:srgbClr val="002060"/>
                </a:solidFill>
              </a:rPr>
              <a:t>Inonotus</a:t>
            </a:r>
            <a:r>
              <a:rPr lang="ru-RU" b="1" i="1" dirty="0" smtClean="0">
                <a:solidFill>
                  <a:srgbClr val="002060"/>
                </a:solidFill>
              </a:rPr>
              <a:t> </a:t>
            </a:r>
            <a:r>
              <a:rPr lang="ru-RU" b="1" i="1" dirty="0" err="1" smtClean="0">
                <a:solidFill>
                  <a:srgbClr val="002060"/>
                </a:solidFill>
              </a:rPr>
              <a:t>obliquus</a:t>
            </a:r>
            <a:r>
              <a:rPr lang="ru-RU" dirty="0" smtClean="0">
                <a:solidFill>
                  <a:srgbClr val="002060"/>
                </a:solidFill>
              </a:rPr>
              <a:t>, </a:t>
            </a:r>
            <a:endParaRPr lang="ru-RU" b="1" dirty="0" smtClean="0">
              <a:solidFill>
                <a:srgbClr val="002060"/>
              </a:solidFill>
            </a:endParaRPr>
          </a:p>
          <a:p>
            <a:pPr>
              <a:buNone/>
            </a:pPr>
            <a:r>
              <a:rPr lang="ru-RU" b="1" dirty="0" smtClean="0">
                <a:solidFill>
                  <a:srgbClr val="002060"/>
                </a:solidFill>
              </a:rPr>
              <a:t>  Корень (корни) – </a:t>
            </a:r>
            <a:r>
              <a:rPr lang="en-US" b="1" dirty="0" smtClean="0">
                <a:solidFill>
                  <a:srgbClr val="002060"/>
                </a:solidFill>
              </a:rPr>
              <a:t>Radix</a:t>
            </a:r>
            <a:r>
              <a:rPr lang="ru-RU" b="1" dirty="0" smtClean="0">
                <a:solidFill>
                  <a:srgbClr val="002060"/>
                </a:solidFill>
              </a:rPr>
              <a:t> (</a:t>
            </a:r>
            <a:r>
              <a:rPr lang="en-US" b="1" dirty="0" smtClean="0">
                <a:solidFill>
                  <a:srgbClr val="002060"/>
                </a:solidFill>
              </a:rPr>
              <a:t>Radices</a:t>
            </a:r>
            <a:r>
              <a:rPr lang="ru-RU" b="1" dirty="0" smtClean="0">
                <a:solidFill>
                  <a:srgbClr val="002060"/>
                </a:solidFill>
              </a:rPr>
              <a:t>) </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00042"/>
            <a:ext cx="8229600" cy="1069848"/>
          </a:xfrm>
        </p:spPr>
        <p:txBody>
          <a:bodyPr>
            <a:normAutofit fontScale="90000"/>
          </a:bodyPr>
          <a:lstStyle/>
          <a:p>
            <a:pPr eaLnBrk="1" hangingPunct="1">
              <a:defRPr/>
            </a:pPr>
            <a:r>
              <a:rPr lang="ru-RU" sz="2000" dirty="0" smtClean="0">
                <a:solidFill>
                  <a:srgbClr val="00B0F0"/>
                </a:solidFill>
                <a:effectLst>
                  <a:outerShdw blurRad="38100" dist="38100" dir="2700000" algn="tl">
                    <a:srgbClr val="000000">
                      <a:alpha val="43137"/>
                    </a:srgbClr>
                  </a:outerShdw>
                </a:effectLst>
              </a:rPr>
              <a:t>1. </a:t>
            </a:r>
            <a:r>
              <a:rPr lang="en-US" sz="2000" dirty="0" smtClean="0">
                <a:solidFill>
                  <a:srgbClr val="00B0F0"/>
                </a:solidFill>
                <a:effectLst>
                  <a:outerShdw blurRad="38100" dist="38100" dir="2700000" algn="tl">
                    <a:srgbClr val="000000">
                      <a:alpha val="43137"/>
                    </a:srgbClr>
                  </a:outerShdw>
                </a:effectLst>
              </a:rPr>
              <a:t>Folia-</a:t>
            </a:r>
            <a:r>
              <a:rPr lang="ru-RU" sz="2000" dirty="0" smtClean="0">
                <a:solidFill>
                  <a:srgbClr val="00B0F0"/>
                </a:solidFill>
                <a:effectLst>
                  <a:outerShdw blurRad="38100" dist="38100" dir="2700000" algn="tl">
                    <a:srgbClr val="000000">
                      <a:alpha val="43137"/>
                    </a:srgbClr>
                  </a:outerShdw>
                </a:effectLst>
              </a:rPr>
              <a:t>листья - лекарственное растительное сырье, представляющее собой высушенные или свежие листья, листовые пластинки или отдельные листочки сложного листа.</a:t>
            </a:r>
            <a:br>
              <a:rPr lang="ru-RU" sz="2000" dirty="0" smtClean="0">
                <a:solidFill>
                  <a:srgbClr val="00B0F0"/>
                </a:solidFill>
                <a:effectLst>
                  <a:outerShdw blurRad="38100" dist="38100" dir="2700000" algn="tl">
                    <a:srgbClr val="000000">
                      <a:alpha val="43137"/>
                    </a:srgbClr>
                  </a:outerShdw>
                </a:effectLst>
              </a:rPr>
            </a:br>
            <a:endParaRPr lang="ru-RU" sz="2000" dirty="0" smtClean="0">
              <a:solidFill>
                <a:srgbClr val="00B0F0"/>
              </a:solidFill>
            </a:endParaRPr>
          </a:p>
        </p:txBody>
      </p:sp>
      <p:sp>
        <p:nvSpPr>
          <p:cNvPr id="3075" name="Содержимое 2"/>
          <p:cNvSpPr>
            <a:spLocks noGrp="1"/>
          </p:cNvSpPr>
          <p:nvPr>
            <p:ph idx="4294967295"/>
          </p:nvPr>
        </p:nvSpPr>
        <p:spPr>
          <a:xfrm>
            <a:off x="0" y="1571625"/>
            <a:ext cx="8229600" cy="4525963"/>
          </a:xfrm>
        </p:spPr>
        <p:txBody>
          <a:bodyPr/>
          <a:lstStyle/>
          <a:p>
            <a:pPr eaLnBrk="1" hangingPunct="1"/>
            <a:endParaRPr lang="ru-RU" smtClean="0"/>
          </a:p>
          <a:p>
            <a:pPr eaLnBrk="1" hangingPunct="1"/>
            <a:endParaRPr lang="ru-RU" smtClean="0"/>
          </a:p>
        </p:txBody>
      </p:sp>
      <p:pic>
        <p:nvPicPr>
          <p:cNvPr id="3076" name="Рисунок 3" descr="myata-perechnaya.jpg"/>
          <p:cNvPicPr>
            <a:picLocks noChangeAspect="1"/>
          </p:cNvPicPr>
          <p:nvPr/>
        </p:nvPicPr>
        <p:blipFill>
          <a:blip r:embed="rId3"/>
          <a:srcRect/>
          <a:stretch>
            <a:fillRect/>
          </a:stretch>
        </p:blipFill>
        <p:spPr bwMode="auto">
          <a:xfrm>
            <a:off x="3214688" y="4286250"/>
            <a:ext cx="3238500" cy="2428875"/>
          </a:xfrm>
          <a:prstGeom prst="rect">
            <a:avLst/>
          </a:prstGeom>
          <a:noFill/>
          <a:ln w="9525">
            <a:noFill/>
            <a:miter lim="800000"/>
            <a:headEnd/>
            <a:tailEnd/>
          </a:ln>
        </p:spPr>
      </p:pic>
      <p:pic>
        <p:nvPicPr>
          <p:cNvPr id="3077" name="Рисунок 4" descr="illu_article_content.jpg"/>
          <p:cNvPicPr>
            <a:picLocks noChangeAspect="1"/>
          </p:cNvPicPr>
          <p:nvPr/>
        </p:nvPicPr>
        <p:blipFill>
          <a:blip r:embed="rId4"/>
          <a:srcRect/>
          <a:stretch>
            <a:fillRect/>
          </a:stretch>
        </p:blipFill>
        <p:spPr bwMode="auto">
          <a:xfrm>
            <a:off x="5421313" y="1428750"/>
            <a:ext cx="3365500" cy="2500313"/>
          </a:xfrm>
          <a:prstGeom prst="rect">
            <a:avLst/>
          </a:prstGeom>
          <a:noFill/>
          <a:ln w="9525">
            <a:noFill/>
            <a:miter lim="800000"/>
            <a:headEnd/>
            <a:tailEnd/>
          </a:ln>
        </p:spPr>
      </p:pic>
      <p:pic>
        <p:nvPicPr>
          <p:cNvPr id="3078" name="Рисунок 6" descr="af54b7220745.jpg"/>
          <p:cNvPicPr>
            <a:picLocks noChangeAspect="1"/>
          </p:cNvPicPr>
          <p:nvPr/>
        </p:nvPicPr>
        <p:blipFill>
          <a:blip r:embed="rId5"/>
          <a:srcRect/>
          <a:stretch>
            <a:fillRect/>
          </a:stretch>
        </p:blipFill>
        <p:spPr bwMode="auto">
          <a:xfrm>
            <a:off x="357188" y="1357313"/>
            <a:ext cx="3500437" cy="2605087"/>
          </a:xfrm>
          <a:prstGeom prst="rect">
            <a:avLst/>
          </a:prstGeom>
          <a:noFill/>
          <a:ln w="9525">
            <a:noFill/>
            <a:miter lim="800000"/>
            <a:headEnd/>
            <a:tailEnd/>
          </a:ln>
        </p:spPr>
      </p:pic>
      <p:sp>
        <p:nvSpPr>
          <p:cNvPr id="8" name="TextBox 7"/>
          <p:cNvSpPr txBox="1"/>
          <p:nvPr/>
        </p:nvSpPr>
        <p:spPr>
          <a:xfrm>
            <a:off x="3786182" y="3929066"/>
            <a:ext cx="2928938" cy="369888"/>
          </a:xfrm>
          <a:prstGeom prst="rect">
            <a:avLst/>
          </a:prstGeom>
          <a:noFill/>
        </p:spPr>
        <p:txBody>
          <a:bodyPr>
            <a:spAutoFit/>
          </a:bodyPr>
          <a:lstStyle/>
          <a:p>
            <a:pPr>
              <a:defRPr/>
            </a:pPr>
            <a:r>
              <a:rPr lang="ru-RU" dirty="0">
                <a:effectLst>
                  <a:outerShdw blurRad="38100" dist="38100" dir="2700000" algn="tl">
                    <a:srgbClr val="000000">
                      <a:alpha val="43137"/>
                    </a:srgbClr>
                  </a:outerShdw>
                </a:effectLst>
              </a:rPr>
              <a:t>Мята перечная</a:t>
            </a:r>
          </a:p>
        </p:txBody>
      </p:sp>
      <p:sp>
        <p:nvSpPr>
          <p:cNvPr id="10" name="TextBox 9"/>
          <p:cNvSpPr txBox="1"/>
          <p:nvPr/>
        </p:nvSpPr>
        <p:spPr>
          <a:xfrm>
            <a:off x="1285875" y="3857625"/>
            <a:ext cx="2286000" cy="369888"/>
          </a:xfrm>
          <a:prstGeom prst="rect">
            <a:avLst/>
          </a:prstGeom>
          <a:noFill/>
        </p:spPr>
        <p:txBody>
          <a:bodyPr>
            <a:spAutoFit/>
          </a:bodyPr>
          <a:lstStyle/>
          <a:p>
            <a:pPr>
              <a:defRPr/>
            </a:pPr>
            <a:r>
              <a:rPr lang="ru-RU" dirty="0">
                <a:effectLst>
                  <a:outerShdw blurRad="38100" dist="38100" dir="2700000" algn="tl">
                    <a:srgbClr val="000000">
                      <a:alpha val="43137"/>
                    </a:srgbClr>
                  </a:outerShdw>
                </a:effectLst>
              </a:rPr>
              <a:t>Подорожник</a:t>
            </a:r>
          </a:p>
        </p:txBody>
      </p:sp>
      <p:sp>
        <p:nvSpPr>
          <p:cNvPr id="11" name="TextBox 10"/>
          <p:cNvSpPr txBox="1"/>
          <p:nvPr/>
        </p:nvSpPr>
        <p:spPr>
          <a:xfrm>
            <a:off x="6572250" y="3857625"/>
            <a:ext cx="2357438" cy="369888"/>
          </a:xfrm>
          <a:prstGeom prst="rect">
            <a:avLst/>
          </a:prstGeom>
          <a:noFill/>
        </p:spPr>
        <p:txBody>
          <a:bodyPr>
            <a:spAutoFit/>
          </a:bodyPr>
          <a:lstStyle/>
          <a:p>
            <a:pPr>
              <a:defRPr/>
            </a:pPr>
            <a:r>
              <a:rPr lang="ru-RU" dirty="0">
                <a:effectLst>
                  <a:outerShdw blurRad="38100" dist="38100" dir="2700000" algn="tl">
                    <a:srgbClr val="000000">
                      <a:alpha val="43137"/>
                    </a:srgbClr>
                  </a:outerShdw>
                </a:effectLst>
              </a:rPr>
              <a:t>Мелисса</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28625" y="214313"/>
            <a:ext cx="8229600" cy="1868487"/>
          </a:xfrm>
        </p:spPr>
        <p:txBody>
          <a:bodyPr>
            <a:normAutofit fontScale="90000"/>
          </a:bodyPr>
          <a:lstStyle/>
          <a:p>
            <a:r>
              <a:rPr lang="ru-RU" sz="1800" b="1" i="1" u="sng" smtClean="0">
                <a:solidFill>
                  <a:srgbClr val="00B0F0"/>
                </a:solidFill>
              </a:rPr>
              <a:t>Листья березы</a:t>
            </a:r>
            <a:r>
              <a:rPr lang="en-US" sz="1800" smtClean="0">
                <a:solidFill>
                  <a:srgbClr val="00B0F0"/>
                </a:solidFill>
              </a:rPr>
              <a:t/>
            </a:r>
            <a:br>
              <a:rPr lang="en-US" sz="1800" smtClean="0">
                <a:solidFill>
                  <a:srgbClr val="00B0F0"/>
                </a:solidFill>
              </a:rPr>
            </a:br>
            <a:r>
              <a:rPr lang="ru-RU" sz="1800" smtClean="0">
                <a:solidFill>
                  <a:srgbClr val="00B0F0"/>
                </a:solidFill>
              </a:rPr>
              <a:t>Во многих странах мира лечебные свойства листьев березы официально признаны. Противомикробные, ранозаживляющие, хорошие противовоспалительные свойства, рассасывающая способность – вот далеко не полный список замечательных свойств этих листиков. Мочегонные, а главное желчегонные свойства часто используются травниками в самых различных сборах.</a:t>
            </a:r>
          </a:p>
        </p:txBody>
      </p:sp>
      <p:pic>
        <p:nvPicPr>
          <p:cNvPr id="4099" name="Содержимое 3" descr="DSCN02751-300x225.jpg"/>
          <p:cNvPicPr>
            <a:picLocks noGrp="1" noChangeAspect="1"/>
          </p:cNvPicPr>
          <p:nvPr>
            <p:ph idx="1"/>
          </p:nvPr>
        </p:nvPicPr>
        <p:blipFill>
          <a:blip r:embed="rId2"/>
          <a:srcRect/>
          <a:stretch>
            <a:fillRect/>
          </a:stretch>
        </p:blipFill>
        <p:spPr>
          <a:xfrm>
            <a:off x="2214563" y="2643188"/>
            <a:ext cx="4643437" cy="348297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500034" y="500042"/>
            <a:ext cx="8229600" cy="1582737"/>
          </a:xfrm>
        </p:spPr>
        <p:txBody>
          <a:bodyPr/>
          <a:lstStyle/>
          <a:p>
            <a:r>
              <a:rPr lang="ru-RU" sz="1800" b="1" i="1" u="sng" dirty="0" smtClean="0">
                <a:solidFill>
                  <a:srgbClr val="00B0F0"/>
                </a:solidFill>
              </a:rPr>
              <a:t>Листья брусники</a:t>
            </a:r>
            <a:r>
              <a:rPr lang="ru-RU" sz="1800" dirty="0" smtClean="0">
                <a:solidFill>
                  <a:srgbClr val="00B0F0"/>
                </a:solidFill>
              </a:rPr>
              <a:t/>
            </a:r>
            <a:br>
              <a:rPr lang="ru-RU" sz="1800" dirty="0" smtClean="0">
                <a:solidFill>
                  <a:srgbClr val="00B0F0"/>
                </a:solidFill>
              </a:rPr>
            </a:br>
            <a:r>
              <a:rPr lang="ru-RU" sz="1800" dirty="0" smtClean="0">
                <a:solidFill>
                  <a:srgbClr val="00B0F0"/>
                </a:solidFill>
              </a:rPr>
              <a:t>Оказывают дезинфицирующее, мочегонное,  антисептическое и желчегонное действие, используемое при заболеваниях почек и мочевого пузыря (пиелитах, циститах, мочекаменной болезни), а так же нарушениях минерального обмена (остеохондроз, подагра).</a:t>
            </a:r>
          </a:p>
        </p:txBody>
      </p:sp>
      <p:pic>
        <p:nvPicPr>
          <p:cNvPr id="5123" name="Содержимое 3" descr="4.jpg"/>
          <p:cNvPicPr>
            <a:picLocks noGrp="1" noChangeAspect="1"/>
          </p:cNvPicPr>
          <p:nvPr>
            <p:ph idx="1"/>
          </p:nvPr>
        </p:nvPicPr>
        <p:blipFill>
          <a:blip r:embed="rId2"/>
          <a:srcRect/>
          <a:stretch>
            <a:fillRect/>
          </a:stretch>
        </p:blipFill>
        <p:spPr>
          <a:xfrm>
            <a:off x="2428875" y="2214563"/>
            <a:ext cx="4643438" cy="345757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1069848"/>
          </a:xfrm>
        </p:spPr>
        <p:txBody>
          <a:bodyPr/>
          <a:lstStyle/>
          <a:p>
            <a:pPr eaLnBrk="1" hangingPunct="1">
              <a:defRPr/>
            </a:pPr>
            <a:r>
              <a:rPr lang="ru-RU" sz="2000" dirty="0" smtClean="0">
                <a:solidFill>
                  <a:srgbClr val="00B0F0"/>
                </a:solidFill>
                <a:effectLst>
                  <a:outerShdw blurRad="38100" dist="38100" dir="2700000" algn="tl">
                    <a:srgbClr val="000000">
                      <a:alpha val="43137"/>
                    </a:srgbClr>
                  </a:outerShdw>
                </a:effectLst>
              </a:rPr>
              <a:t>2. </a:t>
            </a:r>
            <a:r>
              <a:rPr lang="en-US" sz="2000" dirty="0" err="1" smtClean="0">
                <a:solidFill>
                  <a:srgbClr val="00B0F0"/>
                </a:solidFill>
                <a:effectLst>
                  <a:outerShdw blurRad="38100" dist="38100" dir="2700000" algn="tl">
                    <a:srgbClr val="000000">
                      <a:alpha val="43137"/>
                    </a:srgbClr>
                  </a:outerShdw>
                </a:effectLst>
              </a:rPr>
              <a:t>Hevbae</a:t>
            </a:r>
            <a:r>
              <a:rPr lang="en-US" sz="2000" dirty="0" smtClean="0">
                <a:solidFill>
                  <a:srgbClr val="00B0F0"/>
                </a:solidFill>
                <a:effectLst>
                  <a:outerShdw blurRad="38100" dist="38100" dir="2700000" algn="tl">
                    <a:srgbClr val="000000">
                      <a:alpha val="43137"/>
                    </a:srgbClr>
                  </a:outerShdw>
                </a:effectLst>
              </a:rPr>
              <a:t>-</a:t>
            </a:r>
            <a:r>
              <a:rPr lang="ru-RU" sz="2000" dirty="0" smtClean="0">
                <a:solidFill>
                  <a:srgbClr val="00B0F0"/>
                </a:solidFill>
                <a:effectLst>
                  <a:outerShdw blurRad="38100" dist="38100" dir="2700000" algn="tl">
                    <a:srgbClr val="000000">
                      <a:alpha val="43137"/>
                    </a:srgbClr>
                  </a:outerShdw>
                </a:effectLst>
              </a:rPr>
              <a:t>травы – представляют собой высушенные или свежие облиственные надземные части травянистых растений. </a:t>
            </a:r>
          </a:p>
        </p:txBody>
      </p:sp>
      <p:pic>
        <p:nvPicPr>
          <p:cNvPr id="6147" name="Рисунок 5" descr="1021.jpg"/>
          <p:cNvPicPr>
            <a:picLocks noChangeAspect="1"/>
          </p:cNvPicPr>
          <p:nvPr/>
        </p:nvPicPr>
        <p:blipFill>
          <a:blip r:embed="rId2"/>
          <a:srcRect/>
          <a:stretch>
            <a:fillRect/>
          </a:stretch>
        </p:blipFill>
        <p:spPr bwMode="auto">
          <a:xfrm>
            <a:off x="3071813" y="3071813"/>
            <a:ext cx="3070225" cy="1800225"/>
          </a:xfrm>
          <a:prstGeom prst="rect">
            <a:avLst/>
          </a:prstGeom>
          <a:noFill/>
          <a:ln w="9525">
            <a:noFill/>
            <a:miter lim="800000"/>
            <a:headEnd/>
            <a:tailEnd/>
          </a:ln>
        </p:spPr>
      </p:pic>
      <p:pic>
        <p:nvPicPr>
          <p:cNvPr id="6148" name="Рисунок 6" descr="c1375eb2f397.jpg"/>
          <p:cNvPicPr>
            <a:picLocks noChangeAspect="1"/>
          </p:cNvPicPr>
          <p:nvPr/>
        </p:nvPicPr>
        <p:blipFill>
          <a:blip r:embed="rId3"/>
          <a:srcRect/>
          <a:stretch>
            <a:fillRect/>
          </a:stretch>
        </p:blipFill>
        <p:spPr bwMode="auto">
          <a:xfrm>
            <a:off x="6429375" y="4500563"/>
            <a:ext cx="2357438" cy="1514475"/>
          </a:xfrm>
          <a:prstGeom prst="rect">
            <a:avLst/>
          </a:prstGeom>
          <a:noFill/>
          <a:ln w="9525">
            <a:noFill/>
            <a:miter lim="800000"/>
            <a:headEnd/>
            <a:tailEnd/>
          </a:ln>
        </p:spPr>
      </p:pic>
      <p:pic>
        <p:nvPicPr>
          <p:cNvPr id="6149" name="Рисунок 7" descr="zveroboj-prodyrjavlennyj-1.jpg"/>
          <p:cNvPicPr>
            <a:picLocks noChangeAspect="1"/>
          </p:cNvPicPr>
          <p:nvPr/>
        </p:nvPicPr>
        <p:blipFill>
          <a:blip r:embed="rId4"/>
          <a:srcRect/>
          <a:stretch>
            <a:fillRect/>
          </a:stretch>
        </p:blipFill>
        <p:spPr bwMode="auto">
          <a:xfrm>
            <a:off x="6643688" y="1428750"/>
            <a:ext cx="2214562" cy="1581150"/>
          </a:xfrm>
          <a:prstGeom prst="rect">
            <a:avLst/>
          </a:prstGeom>
          <a:noFill/>
          <a:ln w="9525">
            <a:noFill/>
            <a:miter lim="800000"/>
            <a:headEnd/>
            <a:tailEnd/>
          </a:ln>
        </p:spPr>
      </p:pic>
      <p:pic>
        <p:nvPicPr>
          <p:cNvPr id="6150" name="Рисунок 8" descr="N_142.jpg"/>
          <p:cNvPicPr>
            <a:picLocks noChangeAspect="1"/>
          </p:cNvPicPr>
          <p:nvPr/>
        </p:nvPicPr>
        <p:blipFill>
          <a:blip r:embed="rId5"/>
          <a:srcRect/>
          <a:stretch>
            <a:fillRect/>
          </a:stretch>
        </p:blipFill>
        <p:spPr bwMode="auto">
          <a:xfrm>
            <a:off x="357188" y="1643063"/>
            <a:ext cx="2359025" cy="2070100"/>
          </a:xfrm>
          <a:prstGeom prst="rect">
            <a:avLst/>
          </a:prstGeom>
          <a:noFill/>
          <a:ln w="9525">
            <a:noFill/>
            <a:miter lim="800000"/>
            <a:headEnd/>
            <a:tailEnd/>
          </a:ln>
        </p:spPr>
      </p:pic>
      <p:sp>
        <p:nvSpPr>
          <p:cNvPr id="10" name="Прямоугольник 9"/>
          <p:cNvSpPr/>
          <p:nvPr/>
        </p:nvSpPr>
        <p:spPr>
          <a:xfrm>
            <a:off x="6215063" y="5643563"/>
            <a:ext cx="2928937" cy="646112"/>
          </a:xfrm>
          <a:prstGeom prst="rect">
            <a:avLst/>
          </a:prstGeom>
        </p:spPr>
        <p:txBody>
          <a:bodyPr>
            <a:spAutoFit/>
          </a:bodyPr>
          <a:lstStyle/>
          <a:p>
            <a:pPr>
              <a:defRPr/>
            </a:pPr>
            <a:endParaRPr lang="ru-RU" dirty="0"/>
          </a:p>
          <a:p>
            <a:pPr>
              <a:defRPr/>
            </a:pPr>
            <a:r>
              <a:rPr lang="ru-RU" dirty="0">
                <a:solidFill>
                  <a:srgbClr val="00B0F0"/>
                </a:solidFill>
                <a:effectLst>
                  <a:outerShdw blurRad="38100" dist="38100" dir="2700000" algn="tl">
                    <a:srgbClr val="000000">
                      <a:alpha val="43137"/>
                    </a:srgbClr>
                  </a:outerShdw>
                </a:effectLst>
              </a:rPr>
              <a:t>              ландыш</a:t>
            </a:r>
          </a:p>
        </p:txBody>
      </p:sp>
      <p:sp>
        <p:nvSpPr>
          <p:cNvPr id="12" name="Прямоугольник 11"/>
          <p:cNvSpPr/>
          <p:nvPr/>
        </p:nvSpPr>
        <p:spPr>
          <a:xfrm>
            <a:off x="214313" y="3786188"/>
            <a:ext cx="3929062" cy="368300"/>
          </a:xfrm>
          <a:prstGeom prst="rect">
            <a:avLst/>
          </a:prstGeom>
        </p:spPr>
        <p:txBody>
          <a:bodyPr>
            <a:spAutoFit/>
          </a:bodyPr>
          <a:lstStyle/>
          <a:p>
            <a:pPr>
              <a:defRPr/>
            </a:pPr>
            <a:r>
              <a:rPr lang="ru-RU" dirty="0">
                <a:solidFill>
                  <a:srgbClr val="00B0F0"/>
                </a:solidFill>
                <a:effectLst>
                  <a:outerShdw blurRad="38100" dist="38100" dir="2700000" algn="tl">
                    <a:srgbClr val="000000">
                      <a:alpha val="43137"/>
                    </a:srgbClr>
                  </a:outerShdw>
                </a:effectLst>
              </a:rPr>
              <a:t>трава термопсиса</a:t>
            </a:r>
          </a:p>
        </p:txBody>
      </p:sp>
      <p:sp>
        <p:nvSpPr>
          <p:cNvPr id="13" name="Прямоугольник 12"/>
          <p:cNvSpPr/>
          <p:nvPr/>
        </p:nvSpPr>
        <p:spPr>
          <a:xfrm>
            <a:off x="3286125" y="2714625"/>
            <a:ext cx="2786063" cy="369888"/>
          </a:xfrm>
          <a:prstGeom prst="rect">
            <a:avLst/>
          </a:prstGeom>
        </p:spPr>
        <p:txBody>
          <a:bodyPr>
            <a:spAutoFit/>
          </a:bodyPr>
          <a:lstStyle/>
          <a:p>
            <a:pPr>
              <a:defRPr/>
            </a:pPr>
            <a:r>
              <a:rPr lang="ru-RU" dirty="0">
                <a:solidFill>
                  <a:srgbClr val="00B0F0"/>
                </a:solidFill>
                <a:effectLst>
                  <a:outerShdw blurRad="38100" dist="38100" dir="2700000" algn="tl">
                    <a:srgbClr val="000000">
                      <a:alpha val="43137"/>
                    </a:srgbClr>
                  </a:outerShdw>
                </a:effectLst>
              </a:rPr>
              <a:t> </a:t>
            </a:r>
            <a:r>
              <a:rPr lang="ru-RU" dirty="0" err="1">
                <a:solidFill>
                  <a:srgbClr val="00B0F0"/>
                </a:solidFill>
                <a:effectLst>
                  <a:outerShdw blurRad="38100" dist="38100" dir="2700000" algn="tl">
                    <a:srgbClr val="000000">
                      <a:alpha val="43137"/>
                    </a:srgbClr>
                  </a:outerShdw>
                </a:effectLst>
              </a:rPr>
              <a:t>эхинацея</a:t>
            </a:r>
            <a:r>
              <a:rPr lang="ru-RU" dirty="0">
                <a:solidFill>
                  <a:srgbClr val="00B0F0"/>
                </a:solidFill>
                <a:effectLst>
                  <a:outerShdw blurRad="38100" dist="38100" dir="2700000" algn="tl">
                    <a:srgbClr val="000000">
                      <a:alpha val="43137"/>
                    </a:srgbClr>
                  </a:outerShdw>
                </a:effectLst>
              </a:rPr>
              <a:t> пурпурная</a:t>
            </a:r>
          </a:p>
        </p:txBody>
      </p:sp>
      <p:sp>
        <p:nvSpPr>
          <p:cNvPr id="14" name="Прямоугольник 13"/>
          <p:cNvSpPr/>
          <p:nvPr/>
        </p:nvSpPr>
        <p:spPr>
          <a:xfrm>
            <a:off x="6572250" y="2928938"/>
            <a:ext cx="2571750" cy="646112"/>
          </a:xfrm>
          <a:prstGeom prst="rect">
            <a:avLst/>
          </a:prstGeom>
        </p:spPr>
        <p:txBody>
          <a:bodyPr>
            <a:spAutoFit/>
          </a:bodyPr>
          <a:lstStyle/>
          <a:p>
            <a:pPr>
              <a:defRPr/>
            </a:pPr>
            <a:r>
              <a:rPr lang="ru-RU" dirty="0">
                <a:solidFill>
                  <a:srgbClr val="00B0F0"/>
                </a:solidFill>
                <a:effectLst>
                  <a:outerShdw blurRad="38100" dist="38100" dir="2700000" algn="tl">
                    <a:srgbClr val="000000">
                      <a:alpha val="43137"/>
                    </a:srgbClr>
                  </a:outerShdw>
                </a:effectLst>
              </a:rPr>
              <a:t>зверобой продырявленный</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8604"/>
            <a:ext cx="8229600" cy="1066800"/>
          </a:xfrm>
        </p:spPr>
        <p:txBody>
          <a:bodyPr/>
          <a:lstStyle/>
          <a:p>
            <a:pPr eaLnBrk="1" hangingPunct="1">
              <a:defRPr/>
            </a:pPr>
            <a:r>
              <a:rPr lang="ru-RU" sz="3200" dirty="0" smtClean="0">
                <a:solidFill>
                  <a:srgbClr val="00B0F0"/>
                </a:solidFill>
                <a:latin typeface="Times New Roman" pitchFamily="18" charset="0"/>
                <a:cs typeface="Times New Roman" pitchFamily="18" charset="0"/>
              </a:rPr>
              <a:t>3. </a:t>
            </a:r>
            <a:r>
              <a:rPr lang="en-US" sz="3200" dirty="0" smtClean="0">
                <a:solidFill>
                  <a:srgbClr val="00B0F0"/>
                </a:solidFill>
                <a:latin typeface="Times New Roman" pitchFamily="18" charset="0"/>
                <a:cs typeface="Times New Roman" pitchFamily="18" charset="0"/>
              </a:rPr>
              <a:t>Flores-</a:t>
            </a:r>
            <a:r>
              <a:rPr lang="ru-RU" sz="3200" dirty="0" smtClean="0">
                <a:solidFill>
                  <a:srgbClr val="00B0F0"/>
                </a:solidFill>
                <a:latin typeface="Times New Roman" pitchFamily="18" charset="0"/>
                <a:cs typeface="Times New Roman" pitchFamily="18" charset="0"/>
              </a:rPr>
              <a:t>цветки – высушенные или свежие отдельные цветки или соцветия и их части.</a:t>
            </a:r>
          </a:p>
        </p:txBody>
      </p:sp>
      <p:pic>
        <p:nvPicPr>
          <p:cNvPr id="8195" name="Содержимое 3" descr="3b20a0c46979de6f2720d41f574f16f2.jpg"/>
          <p:cNvPicPr>
            <a:picLocks noGrp="1" noChangeAspect="1"/>
          </p:cNvPicPr>
          <p:nvPr>
            <p:ph idx="1"/>
          </p:nvPr>
        </p:nvPicPr>
        <p:blipFill>
          <a:blip r:embed="rId2"/>
          <a:srcRect/>
          <a:stretch>
            <a:fillRect/>
          </a:stretch>
        </p:blipFill>
        <p:spPr>
          <a:xfrm>
            <a:off x="285750" y="1428750"/>
            <a:ext cx="3214688" cy="2603500"/>
          </a:xfrm>
        </p:spPr>
      </p:pic>
      <p:pic>
        <p:nvPicPr>
          <p:cNvPr id="8196" name="Рисунок 4" descr="0004-010-Lekarstvennye-rastenija.jpg"/>
          <p:cNvPicPr>
            <a:picLocks noChangeAspect="1"/>
          </p:cNvPicPr>
          <p:nvPr/>
        </p:nvPicPr>
        <p:blipFill>
          <a:blip r:embed="rId3"/>
          <a:srcRect/>
          <a:stretch>
            <a:fillRect/>
          </a:stretch>
        </p:blipFill>
        <p:spPr bwMode="auto">
          <a:xfrm>
            <a:off x="5429250" y="1428750"/>
            <a:ext cx="3429000" cy="2571750"/>
          </a:xfrm>
          <a:prstGeom prst="rect">
            <a:avLst/>
          </a:prstGeom>
          <a:noFill/>
          <a:ln w="9525">
            <a:noFill/>
            <a:miter lim="800000"/>
            <a:headEnd/>
            <a:tailEnd/>
          </a:ln>
        </p:spPr>
      </p:pic>
      <p:pic>
        <p:nvPicPr>
          <p:cNvPr id="8197" name="Рисунок 5" descr="information_items_12634.jpg"/>
          <p:cNvPicPr>
            <a:picLocks noChangeAspect="1"/>
          </p:cNvPicPr>
          <p:nvPr/>
        </p:nvPicPr>
        <p:blipFill>
          <a:blip r:embed="rId4"/>
          <a:srcRect/>
          <a:stretch>
            <a:fillRect/>
          </a:stretch>
        </p:blipFill>
        <p:spPr bwMode="auto">
          <a:xfrm>
            <a:off x="500063" y="4429125"/>
            <a:ext cx="3000375" cy="1714500"/>
          </a:xfrm>
          <a:prstGeom prst="rect">
            <a:avLst/>
          </a:prstGeom>
          <a:noFill/>
          <a:ln w="9525">
            <a:noFill/>
            <a:miter lim="800000"/>
            <a:headEnd/>
            <a:tailEnd/>
          </a:ln>
        </p:spPr>
      </p:pic>
      <p:sp>
        <p:nvSpPr>
          <p:cNvPr id="8" name="TextBox 7"/>
          <p:cNvSpPr txBox="1"/>
          <p:nvPr/>
        </p:nvSpPr>
        <p:spPr>
          <a:xfrm>
            <a:off x="1214438" y="4000500"/>
            <a:ext cx="2071687" cy="369888"/>
          </a:xfrm>
          <a:prstGeom prst="rect">
            <a:avLst/>
          </a:prstGeom>
          <a:noFill/>
        </p:spPr>
        <p:txBody>
          <a:bodyPr>
            <a:spAutoFit/>
          </a:bodyPr>
          <a:lstStyle/>
          <a:p>
            <a:pPr>
              <a:defRPr/>
            </a:pPr>
            <a:r>
              <a:rPr lang="ru-RU" dirty="0">
                <a:solidFill>
                  <a:srgbClr val="00B0F0"/>
                </a:solidFill>
                <a:effectLst>
                  <a:outerShdw blurRad="38100" dist="38100" dir="2700000" algn="tl">
                    <a:srgbClr val="000000">
                      <a:alpha val="43137"/>
                    </a:srgbClr>
                  </a:outerShdw>
                </a:effectLst>
              </a:rPr>
              <a:t>Вероника</a:t>
            </a:r>
          </a:p>
        </p:txBody>
      </p:sp>
      <p:sp>
        <p:nvSpPr>
          <p:cNvPr id="9" name="TextBox 8"/>
          <p:cNvSpPr txBox="1"/>
          <p:nvPr/>
        </p:nvSpPr>
        <p:spPr>
          <a:xfrm>
            <a:off x="1143000" y="6227763"/>
            <a:ext cx="2071688" cy="368300"/>
          </a:xfrm>
          <a:prstGeom prst="rect">
            <a:avLst/>
          </a:prstGeom>
          <a:noFill/>
        </p:spPr>
        <p:txBody>
          <a:bodyPr>
            <a:spAutoFit/>
          </a:bodyPr>
          <a:lstStyle/>
          <a:p>
            <a:pPr>
              <a:defRPr/>
            </a:pPr>
            <a:r>
              <a:rPr lang="ru-RU" dirty="0">
                <a:solidFill>
                  <a:srgbClr val="00B0F0"/>
                </a:solidFill>
                <a:effectLst>
                  <a:outerShdw blurRad="38100" dist="38100" dir="2700000" algn="tl">
                    <a:srgbClr val="000000">
                      <a:alpha val="43137"/>
                    </a:srgbClr>
                  </a:outerShdw>
                </a:effectLst>
              </a:rPr>
              <a:t>Календула</a:t>
            </a:r>
          </a:p>
        </p:txBody>
      </p:sp>
      <p:sp>
        <p:nvSpPr>
          <p:cNvPr id="11" name="TextBox 10"/>
          <p:cNvSpPr txBox="1"/>
          <p:nvPr/>
        </p:nvSpPr>
        <p:spPr>
          <a:xfrm>
            <a:off x="6643688" y="3929063"/>
            <a:ext cx="2857500" cy="369887"/>
          </a:xfrm>
          <a:prstGeom prst="rect">
            <a:avLst/>
          </a:prstGeom>
          <a:noFill/>
        </p:spPr>
        <p:txBody>
          <a:bodyPr>
            <a:spAutoFit/>
          </a:bodyPr>
          <a:lstStyle/>
          <a:p>
            <a:pPr>
              <a:defRPr/>
            </a:pPr>
            <a:r>
              <a:rPr lang="ru-RU" dirty="0">
                <a:solidFill>
                  <a:srgbClr val="00B0F0"/>
                </a:solidFill>
                <a:effectLst>
                  <a:outerShdw blurRad="38100" dist="38100" dir="2700000" algn="tl">
                    <a:srgbClr val="000000">
                      <a:alpha val="43137"/>
                    </a:srgbClr>
                  </a:outerShdw>
                </a:effectLst>
              </a:rPr>
              <a:t>Ромашка</a:t>
            </a:r>
          </a:p>
        </p:txBody>
      </p:sp>
      <p:pic>
        <p:nvPicPr>
          <p:cNvPr id="8201" name="Содержимое 3" descr="vfnm.jpeg"/>
          <p:cNvPicPr>
            <a:picLocks noChangeAspect="1"/>
          </p:cNvPicPr>
          <p:nvPr/>
        </p:nvPicPr>
        <p:blipFill>
          <a:blip r:embed="rId5"/>
          <a:srcRect/>
          <a:stretch>
            <a:fillRect/>
          </a:stretch>
        </p:blipFill>
        <p:spPr bwMode="auto">
          <a:xfrm>
            <a:off x="5000625" y="4429125"/>
            <a:ext cx="3214688" cy="1697038"/>
          </a:xfrm>
          <a:prstGeom prst="rect">
            <a:avLst/>
          </a:prstGeom>
          <a:noFill/>
          <a:ln w="9525">
            <a:solidFill>
              <a:schemeClr val="accent1"/>
            </a:solidFill>
            <a:miter lim="800000"/>
            <a:headEnd/>
            <a:tailEnd/>
          </a:ln>
        </p:spPr>
      </p:pic>
      <p:sp>
        <p:nvSpPr>
          <p:cNvPr id="8202" name="Прямоугольник 15"/>
          <p:cNvSpPr>
            <a:spLocks noChangeArrowheads="1"/>
          </p:cNvSpPr>
          <p:nvPr/>
        </p:nvSpPr>
        <p:spPr bwMode="auto">
          <a:xfrm>
            <a:off x="5072063" y="6146800"/>
            <a:ext cx="2786062" cy="646113"/>
          </a:xfrm>
          <a:prstGeom prst="rect">
            <a:avLst/>
          </a:prstGeom>
          <a:noFill/>
          <a:ln w="9525">
            <a:noFill/>
            <a:miter lim="800000"/>
            <a:headEnd/>
            <a:tailEnd/>
          </a:ln>
        </p:spPr>
        <p:txBody>
          <a:bodyPr>
            <a:spAutoFit/>
          </a:bodyPr>
          <a:lstStyle/>
          <a:p>
            <a:r>
              <a:rPr lang="ru-RU" b="1" u="sng">
                <a:solidFill>
                  <a:srgbClr val="00B0F0"/>
                </a:solidFill>
              </a:rPr>
              <a:t>Цветки мать-и-матчехи</a:t>
            </a:r>
            <a:endParaRPr lang="ru-RU">
              <a:solidFill>
                <a:srgbClr val="00B0F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28596" y="571480"/>
            <a:ext cx="8229600" cy="2297112"/>
          </a:xfrm>
        </p:spPr>
        <p:txBody>
          <a:bodyPr/>
          <a:lstStyle/>
          <a:p>
            <a:r>
              <a:rPr lang="ru-RU" sz="1800" b="1" u="sng" dirty="0" smtClean="0">
                <a:solidFill>
                  <a:srgbClr val="00B0F0"/>
                </a:solidFill>
              </a:rPr>
              <a:t>Цветки </a:t>
            </a:r>
            <a:r>
              <a:rPr lang="ru-RU" sz="1800" b="1" u="sng" dirty="0" err="1" smtClean="0">
                <a:solidFill>
                  <a:srgbClr val="00B0F0"/>
                </a:solidFill>
              </a:rPr>
              <a:t>мать-и-матчехи</a:t>
            </a:r>
            <a:r>
              <a:rPr lang="ru-RU" sz="1800" b="1" u="sng" dirty="0" smtClean="0">
                <a:solidFill>
                  <a:srgbClr val="00B0F0"/>
                </a:solidFill>
              </a:rPr>
              <a:t> </a:t>
            </a:r>
            <a:r>
              <a:rPr lang="ru-RU" sz="1800" dirty="0" smtClean="0">
                <a:solidFill>
                  <a:srgbClr val="00B0F0"/>
                </a:solidFill>
              </a:rPr>
              <a:t/>
            </a:r>
            <a:br>
              <a:rPr lang="ru-RU" sz="1800" dirty="0" smtClean="0">
                <a:solidFill>
                  <a:srgbClr val="00B0F0"/>
                </a:solidFill>
              </a:rPr>
            </a:br>
            <a:r>
              <a:rPr lang="ru-RU" sz="1800" dirty="0" smtClean="0">
                <a:solidFill>
                  <a:srgbClr val="00B0F0"/>
                </a:solidFill>
              </a:rPr>
              <a:t/>
            </a:r>
            <a:br>
              <a:rPr lang="ru-RU" sz="1800" dirty="0" smtClean="0">
                <a:solidFill>
                  <a:srgbClr val="00B0F0"/>
                </a:solidFill>
              </a:rPr>
            </a:br>
            <a:r>
              <a:rPr lang="ru-RU" sz="1800" dirty="0" smtClean="0">
                <a:solidFill>
                  <a:srgbClr val="00B0F0"/>
                </a:solidFill>
              </a:rPr>
              <a:t>Используются в качестве вяжущего,  противовоспалительного, отхаркивающего, мочегонного и потогонного средства, что эффективно при острых и хронических заболеваниях органов дыхания (ОРВИ, бронхите, трахеите, плеврите, пневмонии), рекомендуется применять ее и при лечении гриппа; также назначают при гипертонической болезни и атеросклерозе.</a:t>
            </a:r>
          </a:p>
        </p:txBody>
      </p:sp>
      <p:pic>
        <p:nvPicPr>
          <p:cNvPr id="9219" name="Содержимое 3" descr="vfnm.jpeg"/>
          <p:cNvPicPr>
            <a:picLocks noGrp="1" noChangeAspect="1"/>
          </p:cNvPicPr>
          <p:nvPr>
            <p:ph idx="1"/>
          </p:nvPr>
        </p:nvPicPr>
        <p:blipFill>
          <a:blip r:embed="rId2"/>
          <a:srcRect/>
          <a:stretch>
            <a:fillRect/>
          </a:stretch>
        </p:blipFill>
        <p:spPr>
          <a:xfrm>
            <a:off x="3000375" y="3357563"/>
            <a:ext cx="3214688" cy="2768600"/>
          </a:xfrm>
          <a:ln>
            <a:solidFill>
              <a:schemeClr val="accent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 лекции:</a:t>
            </a:r>
            <a:endParaRPr lang="ru-RU" dirty="0"/>
          </a:p>
        </p:txBody>
      </p:sp>
      <p:sp>
        <p:nvSpPr>
          <p:cNvPr id="3" name="Содержимое 2"/>
          <p:cNvSpPr>
            <a:spLocks noGrp="1"/>
          </p:cNvSpPr>
          <p:nvPr>
            <p:ph idx="1"/>
          </p:nvPr>
        </p:nvSpPr>
        <p:spPr>
          <a:xfrm>
            <a:off x="428596" y="2071678"/>
            <a:ext cx="8229600" cy="4325112"/>
          </a:xfrm>
        </p:spPr>
        <p:txBody>
          <a:bodyPr>
            <a:normAutofit/>
          </a:bodyPr>
          <a:lstStyle/>
          <a:p>
            <a:r>
              <a:rPr lang="ru-RU" sz="3200" b="1" dirty="0" smtClean="0">
                <a:solidFill>
                  <a:srgbClr val="002060"/>
                </a:solidFill>
              </a:rPr>
              <a:t>1.История изучения</a:t>
            </a:r>
            <a:r>
              <a:rPr lang="ru-RU" sz="3200" dirty="0" smtClean="0">
                <a:solidFill>
                  <a:srgbClr val="002060"/>
                </a:solidFill>
              </a:rPr>
              <a:t>, </a:t>
            </a:r>
            <a:r>
              <a:rPr lang="ru-RU" sz="3200" b="1" dirty="0" smtClean="0">
                <a:solidFill>
                  <a:srgbClr val="002060"/>
                </a:solidFill>
              </a:rPr>
              <a:t>применения и возделывания лекарственных растений</a:t>
            </a:r>
            <a:endParaRPr lang="ru-RU" sz="3200" dirty="0" smtClean="0">
              <a:solidFill>
                <a:srgbClr val="002060"/>
              </a:solidFill>
            </a:endParaRPr>
          </a:p>
          <a:p>
            <a:r>
              <a:rPr lang="ru-RU" sz="3200" b="1" dirty="0" smtClean="0">
                <a:solidFill>
                  <a:srgbClr val="002060"/>
                </a:solidFill>
              </a:rPr>
              <a:t>2.Термины и определения, основы </a:t>
            </a:r>
            <a:r>
              <a:rPr lang="ru-RU" sz="3200" b="1" dirty="0" err="1" smtClean="0">
                <a:solidFill>
                  <a:srgbClr val="002060"/>
                </a:solidFill>
              </a:rPr>
              <a:t>фармокогнозии</a:t>
            </a:r>
            <a:endParaRPr lang="ru-RU" sz="3200" dirty="0" smtClean="0">
              <a:solidFill>
                <a:srgbClr val="002060"/>
              </a:solidFill>
            </a:endParaRPr>
          </a:p>
          <a:p>
            <a:r>
              <a:rPr lang="ru-RU" sz="3200" b="1" dirty="0" smtClean="0">
                <a:solidFill>
                  <a:srgbClr val="002060"/>
                </a:solidFill>
              </a:rPr>
              <a:t>3.Классификация лекарственных растений</a:t>
            </a:r>
            <a:endParaRPr lang="ru-RU" sz="3200" dirty="0" smtClean="0">
              <a:solidFill>
                <a:srgbClr val="002060"/>
              </a:solidFill>
            </a:endParaRPr>
          </a:p>
          <a:p>
            <a:endParaRPr lang="ru-RU"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939925"/>
          </a:xfrm>
        </p:spPr>
        <p:txBody>
          <a:bodyPr>
            <a:normAutofit fontScale="90000"/>
          </a:bodyPr>
          <a:lstStyle/>
          <a:p>
            <a:pPr>
              <a:defRPr/>
            </a:pPr>
            <a:r>
              <a:rPr lang="ru-RU" sz="1800" b="1" i="1" u="sng" dirty="0">
                <a:solidFill>
                  <a:srgbClr val="FFC000"/>
                </a:solidFill>
              </a:rPr>
              <a:t>Цветки боярышника</a:t>
            </a:r>
            <a:r>
              <a:rPr lang="ru-RU" sz="1800" dirty="0" smtClean="0">
                <a:solidFill>
                  <a:srgbClr val="FFC000"/>
                </a:solidFill>
              </a:rPr>
              <a:t/>
            </a:r>
            <a:br>
              <a:rPr lang="ru-RU" sz="1800" dirty="0" smtClean="0">
                <a:solidFill>
                  <a:srgbClr val="FFC000"/>
                </a:solidFill>
              </a:rPr>
            </a:br>
            <a:r>
              <a:rPr lang="ru-RU" sz="1800" dirty="0" smtClean="0">
                <a:solidFill>
                  <a:srgbClr val="FFC000"/>
                </a:solidFill>
              </a:rPr>
              <a:t/>
            </a:r>
            <a:br>
              <a:rPr lang="ru-RU" sz="1800" dirty="0" smtClean="0">
                <a:solidFill>
                  <a:srgbClr val="FFC000"/>
                </a:solidFill>
              </a:rPr>
            </a:br>
            <a:r>
              <a:rPr lang="ru-RU" sz="1800" dirty="0">
                <a:solidFill>
                  <a:srgbClr val="FFC000"/>
                </a:solidFill>
              </a:rPr>
              <a:t>Оказывают </a:t>
            </a:r>
            <a:r>
              <a:rPr lang="ru-RU" sz="1800" dirty="0" err="1">
                <a:solidFill>
                  <a:srgbClr val="FFC000"/>
                </a:solidFill>
              </a:rPr>
              <a:t>кардиотоническое</a:t>
            </a:r>
            <a:r>
              <a:rPr lang="ru-RU" sz="1800" dirty="0">
                <a:solidFill>
                  <a:srgbClr val="FFC000"/>
                </a:solidFill>
              </a:rPr>
              <a:t>, гипотензивное,   спазмолитическое действие, избирательно расширяют сосуды, что позволяет устранять нарушения ритма сердца, а также улучшает снабжение кислородом миокарда и головного мозга; назначают при функциональных расстройствах сердечной деятельности, при гипертонии, стенокардии, ангионеврозах, мерцательной аритмии, ИБС</a:t>
            </a:r>
            <a:r>
              <a:rPr lang="ru-RU" sz="1800" dirty="0"/>
              <a:t>.</a:t>
            </a:r>
          </a:p>
        </p:txBody>
      </p:sp>
      <p:pic>
        <p:nvPicPr>
          <p:cNvPr id="10243" name="Содержимое 3" descr=",jz.jpg"/>
          <p:cNvPicPr>
            <a:picLocks noGrp="1" noChangeAspect="1"/>
          </p:cNvPicPr>
          <p:nvPr>
            <p:ph idx="1"/>
          </p:nvPr>
        </p:nvPicPr>
        <p:blipFill>
          <a:blip r:embed="rId2"/>
          <a:srcRect/>
          <a:stretch>
            <a:fillRect/>
          </a:stretch>
        </p:blipFill>
        <p:spPr>
          <a:xfrm>
            <a:off x="2154238" y="2500313"/>
            <a:ext cx="4835525" cy="362585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285750"/>
            <a:ext cx="8229600" cy="1143000"/>
          </a:xfrm>
        </p:spPr>
        <p:txBody>
          <a:bodyPr/>
          <a:lstStyle/>
          <a:p>
            <a:pPr eaLnBrk="1" hangingPunct="1">
              <a:defRPr/>
            </a:pPr>
            <a:r>
              <a:rPr lang="ru-RU" sz="2000" dirty="0" smtClean="0">
                <a:solidFill>
                  <a:srgbClr val="00B0F0"/>
                </a:solidFill>
                <a:effectLst>
                  <a:outerShdw blurRad="38100" dist="38100" dir="2700000" algn="tl">
                    <a:srgbClr val="000000">
                      <a:alpha val="43137"/>
                    </a:srgbClr>
                  </a:outerShdw>
                </a:effectLst>
              </a:rPr>
              <a:t>4.</a:t>
            </a:r>
            <a:r>
              <a:rPr lang="en-US" sz="2000" dirty="0" smtClean="0">
                <a:solidFill>
                  <a:srgbClr val="00B0F0"/>
                </a:solidFill>
                <a:effectLst>
                  <a:outerShdw blurRad="38100" dist="38100" dir="2700000" algn="tl">
                    <a:srgbClr val="000000">
                      <a:alpha val="43137"/>
                    </a:srgbClr>
                  </a:outerShdw>
                </a:effectLst>
              </a:rPr>
              <a:t> </a:t>
            </a:r>
            <a:r>
              <a:rPr lang="en-US" sz="2000" dirty="0" err="1" smtClean="0">
                <a:solidFill>
                  <a:srgbClr val="00B0F0"/>
                </a:solidFill>
                <a:effectLst>
                  <a:outerShdw blurRad="38100" dist="38100" dir="2700000" algn="tl">
                    <a:srgbClr val="000000">
                      <a:alpha val="43137"/>
                    </a:srgbClr>
                  </a:outerShdw>
                </a:effectLst>
              </a:rPr>
              <a:t>Fructus</a:t>
            </a:r>
            <a:r>
              <a:rPr lang="en-US" sz="2000" dirty="0" smtClean="0">
                <a:solidFill>
                  <a:srgbClr val="00B0F0"/>
                </a:solidFill>
                <a:effectLst>
                  <a:outerShdw blurRad="38100" dist="38100" dir="2700000" algn="tl">
                    <a:srgbClr val="000000">
                      <a:alpha val="43137"/>
                    </a:srgbClr>
                  </a:outerShdw>
                </a:effectLst>
              </a:rPr>
              <a:t>-</a:t>
            </a:r>
            <a:r>
              <a:rPr lang="ru-RU" sz="2000" dirty="0" smtClean="0">
                <a:solidFill>
                  <a:srgbClr val="00B0F0"/>
                </a:solidFill>
                <a:effectLst>
                  <a:outerShdw blurRad="38100" dist="38100" dir="2700000" algn="tl">
                    <a:srgbClr val="000000">
                      <a:alpha val="43137"/>
                    </a:srgbClr>
                  </a:outerShdw>
                </a:effectLst>
              </a:rPr>
              <a:t>плоды – высушенные или свежие, простые или сложные, а также ложные, сочные или сухие плоды,</a:t>
            </a:r>
            <a:r>
              <a:rPr lang="en-US" sz="2000" dirty="0" smtClean="0">
                <a:solidFill>
                  <a:srgbClr val="00B0F0"/>
                </a:solidFill>
                <a:effectLst>
                  <a:outerShdw blurRad="38100" dist="38100" dir="2700000" algn="tl">
                    <a:srgbClr val="000000">
                      <a:alpha val="43137"/>
                    </a:srgbClr>
                  </a:outerShdw>
                </a:effectLst>
              </a:rPr>
              <a:t> </a:t>
            </a:r>
            <a:r>
              <a:rPr lang="ru-RU" sz="2000" dirty="0" smtClean="0">
                <a:solidFill>
                  <a:srgbClr val="00B0F0"/>
                </a:solidFill>
                <a:effectLst>
                  <a:outerShdw blurRad="38100" dist="38100" dir="2700000" algn="tl">
                    <a:srgbClr val="000000">
                      <a:alpha val="43137"/>
                    </a:srgbClr>
                  </a:outerShdw>
                </a:effectLst>
              </a:rPr>
              <a:t>соплодия и их части. Реже соплодия шишки</a:t>
            </a:r>
            <a:r>
              <a:rPr lang="en-US" sz="2000" dirty="0" smtClean="0">
                <a:solidFill>
                  <a:srgbClr val="00B0F0"/>
                </a:solidFill>
                <a:effectLst>
                  <a:outerShdw blurRad="38100" dist="38100" dir="2700000" algn="tl">
                    <a:srgbClr val="000000">
                      <a:alpha val="43137"/>
                    </a:srgbClr>
                  </a:outerShdw>
                </a:effectLst>
              </a:rPr>
              <a:t> </a:t>
            </a:r>
            <a:r>
              <a:rPr lang="ru-RU" sz="2000" dirty="0" smtClean="0">
                <a:solidFill>
                  <a:srgbClr val="00B0F0"/>
                </a:solidFill>
                <a:effectLst>
                  <a:outerShdw blurRad="38100" dist="38100" dir="2700000" algn="tl">
                    <a:srgbClr val="000000">
                      <a:alpha val="43137"/>
                    </a:srgbClr>
                  </a:outerShdw>
                </a:effectLst>
              </a:rPr>
              <a:t>-</a:t>
            </a:r>
            <a:r>
              <a:rPr lang="en-US" sz="2000" dirty="0" smtClean="0">
                <a:solidFill>
                  <a:srgbClr val="00B0F0"/>
                </a:solidFill>
                <a:effectLst>
                  <a:outerShdw blurRad="38100" dist="38100" dir="2700000" algn="tl">
                    <a:srgbClr val="000000">
                      <a:alpha val="43137"/>
                    </a:srgbClr>
                  </a:outerShdw>
                </a:effectLst>
              </a:rPr>
              <a:t> </a:t>
            </a:r>
            <a:r>
              <a:rPr lang="en-US" sz="2000" dirty="0" err="1" smtClean="0">
                <a:solidFill>
                  <a:srgbClr val="00B0F0"/>
                </a:solidFill>
                <a:effectLst>
                  <a:outerShdw blurRad="38100" dist="38100" dir="2700000" algn="tl">
                    <a:srgbClr val="000000">
                      <a:alpha val="43137"/>
                    </a:srgbClr>
                  </a:outerShdw>
                </a:effectLst>
              </a:rPr>
              <a:t>Stvobili</a:t>
            </a:r>
            <a:r>
              <a:rPr lang="en-US" sz="2000" dirty="0" smtClean="0">
                <a:solidFill>
                  <a:srgbClr val="00B0F0"/>
                </a:solidFill>
                <a:effectLst>
                  <a:outerShdw blurRad="38100" dist="38100" dir="2700000" algn="tl">
                    <a:srgbClr val="000000">
                      <a:alpha val="43137"/>
                    </a:srgbClr>
                  </a:outerShdw>
                </a:effectLst>
              </a:rPr>
              <a:t>.</a:t>
            </a:r>
            <a:endParaRPr lang="ru-RU" sz="2000" dirty="0" smtClean="0">
              <a:solidFill>
                <a:srgbClr val="00B0F0"/>
              </a:solidFill>
              <a:effectLst>
                <a:outerShdw blurRad="38100" dist="38100" dir="2700000" algn="tl">
                  <a:srgbClr val="000000">
                    <a:alpha val="43137"/>
                  </a:srgbClr>
                </a:outerShdw>
              </a:effectLst>
            </a:endParaRPr>
          </a:p>
        </p:txBody>
      </p:sp>
      <p:pic>
        <p:nvPicPr>
          <p:cNvPr id="11267" name="Содержимое 3" descr="boyaryshnik.jpg"/>
          <p:cNvPicPr>
            <a:picLocks noGrp="1" noChangeAspect="1"/>
          </p:cNvPicPr>
          <p:nvPr>
            <p:ph idx="1"/>
          </p:nvPr>
        </p:nvPicPr>
        <p:blipFill>
          <a:blip r:embed="rId2"/>
          <a:srcRect/>
          <a:stretch>
            <a:fillRect/>
          </a:stretch>
        </p:blipFill>
        <p:spPr>
          <a:xfrm>
            <a:off x="357188" y="1643063"/>
            <a:ext cx="3357562" cy="2517775"/>
          </a:xfrm>
        </p:spPr>
      </p:pic>
      <p:pic>
        <p:nvPicPr>
          <p:cNvPr id="11268" name="Рисунок 4" descr="7449598-0302.jpg"/>
          <p:cNvPicPr>
            <a:picLocks noChangeAspect="1"/>
          </p:cNvPicPr>
          <p:nvPr/>
        </p:nvPicPr>
        <p:blipFill>
          <a:blip r:embed="rId3"/>
          <a:srcRect/>
          <a:stretch>
            <a:fillRect/>
          </a:stretch>
        </p:blipFill>
        <p:spPr bwMode="auto">
          <a:xfrm>
            <a:off x="3714750" y="4286250"/>
            <a:ext cx="2428875" cy="2428875"/>
          </a:xfrm>
          <a:prstGeom prst="rect">
            <a:avLst/>
          </a:prstGeom>
          <a:noFill/>
          <a:ln w="9525">
            <a:noFill/>
            <a:miter lim="800000"/>
            <a:headEnd/>
            <a:tailEnd/>
          </a:ln>
        </p:spPr>
      </p:pic>
      <p:pic>
        <p:nvPicPr>
          <p:cNvPr id="11269" name="Рисунок 5" descr="rastenija_shipovnik-21.jpg"/>
          <p:cNvPicPr>
            <a:picLocks noChangeAspect="1"/>
          </p:cNvPicPr>
          <p:nvPr/>
        </p:nvPicPr>
        <p:blipFill>
          <a:blip r:embed="rId4"/>
          <a:srcRect/>
          <a:stretch>
            <a:fillRect/>
          </a:stretch>
        </p:blipFill>
        <p:spPr bwMode="auto">
          <a:xfrm>
            <a:off x="5715000" y="1714500"/>
            <a:ext cx="3319463" cy="2428875"/>
          </a:xfrm>
          <a:prstGeom prst="rect">
            <a:avLst/>
          </a:prstGeom>
          <a:noFill/>
          <a:ln w="9525">
            <a:noFill/>
            <a:miter lim="800000"/>
            <a:headEnd/>
            <a:tailEnd/>
          </a:ln>
        </p:spPr>
      </p:pic>
      <p:sp>
        <p:nvSpPr>
          <p:cNvPr id="7" name="TextBox 6"/>
          <p:cNvSpPr txBox="1"/>
          <p:nvPr/>
        </p:nvSpPr>
        <p:spPr>
          <a:xfrm>
            <a:off x="6786563" y="4071938"/>
            <a:ext cx="1857375" cy="369887"/>
          </a:xfrm>
          <a:prstGeom prst="rect">
            <a:avLst/>
          </a:prstGeom>
          <a:noFill/>
        </p:spPr>
        <p:txBody>
          <a:bodyPr>
            <a:spAutoFit/>
          </a:bodyPr>
          <a:lstStyle/>
          <a:p>
            <a:pPr>
              <a:defRPr/>
            </a:pPr>
            <a:r>
              <a:rPr lang="ru-RU" dirty="0">
                <a:solidFill>
                  <a:srgbClr val="00B0F0"/>
                </a:solidFill>
                <a:effectLst>
                  <a:outerShdw blurRad="38100" dist="38100" dir="2700000" algn="tl">
                    <a:srgbClr val="000000">
                      <a:alpha val="43137"/>
                    </a:srgbClr>
                  </a:outerShdw>
                </a:effectLst>
              </a:rPr>
              <a:t>Шиповник</a:t>
            </a:r>
          </a:p>
        </p:txBody>
      </p:sp>
      <p:sp>
        <p:nvSpPr>
          <p:cNvPr id="8" name="TextBox 7"/>
          <p:cNvSpPr txBox="1"/>
          <p:nvPr/>
        </p:nvSpPr>
        <p:spPr>
          <a:xfrm>
            <a:off x="1285875" y="4071938"/>
            <a:ext cx="2000250" cy="369887"/>
          </a:xfrm>
          <a:prstGeom prst="rect">
            <a:avLst/>
          </a:prstGeom>
          <a:noFill/>
        </p:spPr>
        <p:txBody>
          <a:bodyPr>
            <a:spAutoFit/>
          </a:bodyPr>
          <a:lstStyle/>
          <a:p>
            <a:pPr>
              <a:defRPr/>
            </a:pPr>
            <a:r>
              <a:rPr lang="ru-RU" dirty="0">
                <a:solidFill>
                  <a:srgbClr val="00B0F0"/>
                </a:solidFill>
                <a:effectLst>
                  <a:outerShdw blurRad="38100" dist="38100" dir="2700000" algn="tl">
                    <a:srgbClr val="000000">
                      <a:alpha val="43137"/>
                    </a:srgbClr>
                  </a:outerShdw>
                </a:effectLst>
              </a:rPr>
              <a:t>Боярышник</a:t>
            </a:r>
          </a:p>
        </p:txBody>
      </p:sp>
      <p:sp>
        <p:nvSpPr>
          <p:cNvPr id="9" name="TextBox 8"/>
          <p:cNvSpPr txBox="1"/>
          <p:nvPr/>
        </p:nvSpPr>
        <p:spPr>
          <a:xfrm>
            <a:off x="4286250" y="4000500"/>
            <a:ext cx="1785938" cy="369888"/>
          </a:xfrm>
          <a:prstGeom prst="rect">
            <a:avLst/>
          </a:prstGeom>
          <a:noFill/>
        </p:spPr>
        <p:txBody>
          <a:bodyPr>
            <a:spAutoFit/>
          </a:bodyPr>
          <a:lstStyle/>
          <a:p>
            <a:pPr>
              <a:defRPr/>
            </a:pPr>
            <a:r>
              <a:rPr lang="ru-RU" dirty="0">
                <a:solidFill>
                  <a:srgbClr val="00B0F0"/>
                </a:solidFill>
                <a:effectLst>
                  <a:outerShdw blurRad="38100" dist="38100" dir="2700000" algn="tl">
                    <a:srgbClr val="000000">
                      <a:alpha val="43137"/>
                    </a:srgbClr>
                  </a:outerShdw>
                </a:effectLst>
              </a:rPr>
              <a:t>Брусника</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28596" y="357166"/>
            <a:ext cx="8229600" cy="3368675"/>
          </a:xfrm>
        </p:spPr>
        <p:txBody>
          <a:bodyPr/>
          <a:lstStyle/>
          <a:p>
            <a:r>
              <a:rPr lang="ru-RU" sz="1800" b="1" i="1" u="sng" dirty="0" smtClean="0">
                <a:solidFill>
                  <a:srgbClr val="00B0F0"/>
                </a:solidFill>
              </a:rPr>
              <a:t>Боярышник</a:t>
            </a:r>
            <a:r>
              <a:rPr lang="ru-RU" sz="1800" dirty="0" smtClean="0">
                <a:solidFill>
                  <a:srgbClr val="00B0F0"/>
                </a:solidFill>
              </a:rPr>
              <a:t/>
            </a:r>
            <a:br>
              <a:rPr lang="ru-RU" sz="1800" dirty="0" smtClean="0">
                <a:solidFill>
                  <a:srgbClr val="00B0F0"/>
                </a:solidFill>
              </a:rPr>
            </a:br>
            <a:r>
              <a:rPr lang="ru-RU" sz="1800" dirty="0" smtClean="0">
                <a:solidFill>
                  <a:srgbClr val="00B0F0"/>
                </a:solidFill>
              </a:rPr>
              <a:t>Боярышник как лекарственное растение был известен в далеком прошлом. Плоды и цветки его издавна использовались во многих странах как испытанное народное средство при сердечных заболеваниях, бессоннице, головокружении и одышке. Настой цветков и плодов принимают внутрь особенно при неврозе сердца; гипертонии, удушье, вызванном сердечными недомоганиями, приливе крови к голове {«ударе») и при сильных нервных потрясениях.</a:t>
            </a:r>
            <a:br>
              <a:rPr lang="ru-RU" sz="1800" dirty="0" smtClean="0">
                <a:solidFill>
                  <a:srgbClr val="00B0F0"/>
                </a:solidFill>
              </a:rPr>
            </a:br>
            <a:r>
              <a:rPr lang="ru-RU" sz="1600" dirty="0" smtClean="0">
                <a:solidFill>
                  <a:srgbClr val="00B0F0"/>
                </a:solidFill>
              </a:rPr>
              <a:t>В немецкой народной медицине водный настой и спиртовую настойку цветков и плодов применяют при слабой работе сердца в старческом возрасте, сердцебиении, одышке, повышенной нервной возбудимости, бессоннице и общей слабости организма вследствие физического и умственного  переутомления.</a:t>
            </a:r>
            <a:endParaRPr lang="ru-RU" sz="1800" dirty="0" smtClean="0">
              <a:solidFill>
                <a:srgbClr val="00B0F0"/>
              </a:solidFill>
            </a:endParaRPr>
          </a:p>
        </p:txBody>
      </p:sp>
      <p:pic>
        <p:nvPicPr>
          <p:cNvPr id="12291" name="Содержимое 3" descr="boyaryishnik.jpg"/>
          <p:cNvPicPr>
            <a:picLocks noGrp="1" noChangeAspect="1"/>
          </p:cNvPicPr>
          <p:nvPr>
            <p:ph idx="1"/>
          </p:nvPr>
        </p:nvPicPr>
        <p:blipFill>
          <a:blip r:embed="rId2"/>
          <a:srcRect/>
          <a:stretch>
            <a:fillRect/>
          </a:stretch>
        </p:blipFill>
        <p:spPr>
          <a:xfrm>
            <a:off x="2571750" y="3643313"/>
            <a:ext cx="4194175" cy="291147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214313"/>
            <a:ext cx="8229600" cy="1143000"/>
          </a:xfrm>
        </p:spPr>
        <p:txBody>
          <a:bodyPr/>
          <a:lstStyle/>
          <a:p>
            <a:pPr eaLnBrk="1" hangingPunct="1">
              <a:defRPr/>
            </a:pPr>
            <a:r>
              <a:rPr lang="en-US" sz="2000" dirty="0" smtClean="0">
                <a:solidFill>
                  <a:srgbClr val="00B0F0"/>
                </a:solidFill>
                <a:effectLst>
                  <a:outerShdw blurRad="38100" dist="38100" dir="2700000" algn="tl">
                    <a:srgbClr val="000000">
                      <a:alpha val="43137"/>
                    </a:srgbClr>
                  </a:outerShdw>
                </a:effectLst>
              </a:rPr>
              <a:t>5. </a:t>
            </a:r>
            <a:r>
              <a:rPr lang="en-US" sz="2000" dirty="0" err="1" smtClean="0">
                <a:solidFill>
                  <a:srgbClr val="00B0F0"/>
                </a:solidFill>
                <a:effectLst>
                  <a:outerShdw blurRad="38100" dist="38100" dir="2700000" algn="tl">
                    <a:srgbClr val="000000">
                      <a:alpha val="43137"/>
                    </a:srgbClr>
                  </a:outerShdw>
                </a:effectLst>
              </a:rPr>
              <a:t>Semina</a:t>
            </a:r>
            <a:r>
              <a:rPr lang="en-US" sz="2000" dirty="0" smtClean="0">
                <a:solidFill>
                  <a:srgbClr val="00B0F0"/>
                </a:solidFill>
                <a:effectLst>
                  <a:outerShdw blurRad="38100" dist="38100" dir="2700000" algn="tl">
                    <a:srgbClr val="000000">
                      <a:alpha val="43137"/>
                    </a:srgbClr>
                  </a:outerShdw>
                </a:effectLst>
              </a:rPr>
              <a:t>-</a:t>
            </a:r>
            <a:r>
              <a:rPr lang="ru-RU" sz="2000" dirty="0" smtClean="0">
                <a:solidFill>
                  <a:srgbClr val="00B0F0"/>
                </a:solidFill>
                <a:effectLst>
                  <a:outerShdw blurRad="38100" dist="38100" dir="2700000" algn="tl">
                    <a:srgbClr val="000000">
                      <a:alpha val="43137"/>
                    </a:srgbClr>
                  </a:outerShdw>
                </a:effectLst>
              </a:rPr>
              <a:t>семена – высушенные или свежие цельные семена или отдельные семядоли</a:t>
            </a:r>
            <a:r>
              <a:rPr lang="ru-RU" sz="2000" dirty="0" smtClean="0">
                <a:solidFill>
                  <a:srgbClr val="993300"/>
                </a:solidFill>
                <a:effectLst>
                  <a:outerShdw blurRad="38100" dist="38100" dir="2700000" algn="tl">
                    <a:srgbClr val="000000">
                      <a:alpha val="43137"/>
                    </a:srgbClr>
                  </a:outerShdw>
                </a:effectLst>
              </a:rPr>
              <a:t>.</a:t>
            </a:r>
          </a:p>
        </p:txBody>
      </p:sp>
      <p:pic>
        <p:nvPicPr>
          <p:cNvPr id="14339" name="Содержимое 3" descr="mpaxarika-1_15.jpg"/>
          <p:cNvPicPr>
            <a:picLocks noGrp="1" noChangeAspect="1"/>
          </p:cNvPicPr>
          <p:nvPr>
            <p:ph idx="1"/>
          </p:nvPr>
        </p:nvPicPr>
        <p:blipFill>
          <a:blip r:embed="rId2"/>
          <a:srcRect/>
          <a:stretch>
            <a:fillRect/>
          </a:stretch>
        </p:blipFill>
        <p:spPr>
          <a:xfrm>
            <a:off x="2928938" y="4071938"/>
            <a:ext cx="3929062" cy="2630487"/>
          </a:xfrm>
        </p:spPr>
      </p:pic>
      <p:pic>
        <p:nvPicPr>
          <p:cNvPr id="14340" name="Рисунок 5" descr="indexclipi_8350454_10796794.jpg"/>
          <p:cNvPicPr>
            <a:picLocks noChangeAspect="1"/>
          </p:cNvPicPr>
          <p:nvPr/>
        </p:nvPicPr>
        <p:blipFill>
          <a:blip r:embed="rId3"/>
          <a:srcRect/>
          <a:stretch>
            <a:fillRect/>
          </a:stretch>
        </p:blipFill>
        <p:spPr bwMode="auto">
          <a:xfrm>
            <a:off x="5572125" y="1357313"/>
            <a:ext cx="3246438" cy="2446337"/>
          </a:xfrm>
          <a:prstGeom prst="rect">
            <a:avLst/>
          </a:prstGeom>
          <a:noFill/>
          <a:ln w="9525">
            <a:noFill/>
            <a:miter lim="800000"/>
            <a:headEnd/>
            <a:tailEnd/>
          </a:ln>
        </p:spPr>
      </p:pic>
      <p:pic>
        <p:nvPicPr>
          <p:cNvPr id="14341" name="Рисунок 6" descr="1.jpg"/>
          <p:cNvPicPr>
            <a:picLocks noChangeAspect="1"/>
          </p:cNvPicPr>
          <p:nvPr/>
        </p:nvPicPr>
        <p:blipFill>
          <a:blip r:embed="rId4"/>
          <a:srcRect/>
          <a:stretch>
            <a:fillRect/>
          </a:stretch>
        </p:blipFill>
        <p:spPr bwMode="auto">
          <a:xfrm>
            <a:off x="285750" y="1357313"/>
            <a:ext cx="3795713" cy="2446337"/>
          </a:xfrm>
          <a:prstGeom prst="rect">
            <a:avLst/>
          </a:prstGeom>
          <a:noFill/>
          <a:ln w="9525">
            <a:noFill/>
            <a:miter lim="800000"/>
            <a:headEnd/>
            <a:tailEnd/>
          </a:ln>
        </p:spPr>
      </p:pic>
      <p:sp>
        <p:nvSpPr>
          <p:cNvPr id="8" name="TextBox 7"/>
          <p:cNvSpPr txBox="1"/>
          <p:nvPr/>
        </p:nvSpPr>
        <p:spPr>
          <a:xfrm>
            <a:off x="1285875" y="3714750"/>
            <a:ext cx="2643188" cy="369888"/>
          </a:xfrm>
          <a:prstGeom prst="rect">
            <a:avLst/>
          </a:prstGeom>
          <a:noFill/>
        </p:spPr>
        <p:txBody>
          <a:bodyPr>
            <a:spAutoFit/>
          </a:bodyPr>
          <a:lstStyle/>
          <a:p>
            <a:pPr>
              <a:defRPr/>
            </a:pPr>
            <a:r>
              <a:rPr lang="ru-RU" dirty="0">
                <a:solidFill>
                  <a:srgbClr val="00B0F0"/>
                </a:solidFill>
                <a:effectLst>
                  <a:outerShdw blurRad="38100" dist="38100" dir="2700000" algn="tl">
                    <a:srgbClr val="000000">
                      <a:alpha val="43137"/>
                    </a:srgbClr>
                  </a:outerShdw>
                </a:effectLst>
              </a:rPr>
              <a:t>Семена льна</a:t>
            </a:r>
          </a:p>
        </p:txBody>
      </p:sp>
      <p:sp>
        <p:nvSpPr>
          <p:cNvPr id="9" name="TextBox 8"/>
          <p:cNvSpPr txBox="1"/>
          <p:nvPr/>
        </p:nvSpPr>
        <p:spPr>
          <a:xfrm>
            <a:off x="6357938" y="3714750"/>
            <a:ext cx="2500312" cy="369888"/>
          </a:xfrm>
          <a:prstGeom prst="rect">
            <a:avLst/>
          </a:prstGeom>
          <a:noFill/>
        </p:spPr>
        <p:txBody>
          <a:bodyPr>
            <a:spAutoFit/>
          </a:bodyPr>
          <a:lstStyle/>
          <a:p>
            <a:pPr>
              <a:defRPr/>
            </a:pPr>
            <a:r>
              <a:rPr lang="ru-RU" dirty="0">
                <a:solidFill>
                  <a:srgbClr val="00B0F0"/>
                </a:solidFill>
                <a:effectLst>
                  <a:outerShdw blurRad="38100" dist="38100" dir="2700000" algn="tl">
                    <a:srgbClr val="000000">
                      <a:alpha val="43137"/>
                    </a:srgbClr>
                  </a:outerShdw>
                </a:effectLst>
              </a:rPr>
              <a:t>Семена тыквы</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2000" dirty="0" smtClean="0">
                <a:solidFill>
                  <a:srgbClr val="00B0F0"/>
                </a:solidFill>
                <a:effectLst>
                  <a:outerShdw blurRad="38100" dist="38100" dir="2700000" algn="tl">
                    <a:srgbClr val="000000">
                      <a:alpha val="43137"/>
                    </a:srgbClr>
                  </a:outerShdw>
                </a:effectLst>
              </a:rPr>
              <a:t>6.  </a:t>
            </a:r>
            <a:r>
              <a:rPr lang="en-US" sz="2000" dirty="0" smtClean="0">
                <a:solidFill>
                  <a:srgbClr val="00B0F0"/>
                </a:solidFill>
                <a:effectLst>
                  <a:outerShdw blurRad="38100" dist="38100" dir="2700000" algn="tl">
                    <a:srgbClr val="000000">
                      <a:alpha val="43137"/>
                    </a:srgbClr>
                  </a:outerShdw>
                </a:effectLst>
              </a:rPr>
              <a:t>Cortices – </a:t>
            </a:r>
            <a:r>
              <a:rPr lang="ru-RU" sz="2000" dirty="0" smtClean="0">
                <a:solidFill>
                  <a:srgbClr val="00B0F0"/>
                </a:solidFill>
                <a:effectLst>
                  <a:outerShdw blurRad="38100" dist="38100" dir="2700000" algn="tl">
                    <a:srgbClr val="000000">
                      <a:alpha val="43137"/>
                    </a:srgbClr>
                  </a:outerShdw>
                </a:effectLst>
              </a:rPr>
              <a:t>коры – высушенную или свежую наружную часть стволов ветвей, корней деревьев и кустарников, расположенных в периферии от камбия.</a:t>
            </a:r>
          </a:p>
        </p:txBody>
      </p:sp>
      <p:pic>
        <p:nvPicPr>
          <p:cNvPr id="17411" name="Содержимое 3" descr="kora_kaliny.jpg"/>
          <p:cNvPicPr>
            <a:picLocks noGrp="1" noChangeAspect="1"/>
          </p:cNvPicPr>
          <p:nvPr>
            <p:ph idx="1"/>
          </p:nvPr>
        </p:nvPicPr>
        <p:blipFill>
          <a:blip r:embed="rId2"/>
          <a:srcRect/>
          <a:stretch>
            <a:fillRect/>
          </a:stretch>
        </p:blipFill>
        <p:spPr>
          <a:xfrm>
            <a:off x="2143125" y="2500305"/>
            <a:ext cx="5072063" cy="3022607"/>
          </a:xfrm>
        </p:spPr>
      </p:pic>
      <p:sp>
        <p:nvSpPr>
          <p:cNvPr id="5" name="TextBox 4"/>
          <p:cNvSpPr txBox="1"/>
          <p:nvPr/>
        </p:nvSpPr>
        <p:spPr>
          <a:xfrm>
            <a:off x="3143250" y="5500688"/>
            <a:ext cx="4041775" cy="369887"/>
          </a:xfrm>
          <a:prstGeom prst="rect">
            <a:avLst/>
          </a:prstGeom>
          <a:noFill/>
        </p:spPr>
        <p:txBody>
          <a:bodyPr>
            <a:spAutoFit/>
          </a:bodyPr>
          <a:lstStyle/>
          <a:p>
            <a:pPr>
              <a:defRPr/>
            </a:pPr>
            <a:r>
              <a:rPr lang="ru-RU" dirty="0">
                <a:effectLst>
                  <a:outerShdw blurRad="38100" dist="38100" dir="2700000" algn="tl">
                    <a:srgbClr val="000000">
                      <a:alpha val="43137"/>
                    </a:srgbClr>
                  </a:outerShdw>
                </a:effectLst>
              </a:rPr>
              <a:t>Кора калины обыкновенной</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5737"/>
          </a:xfrm>
        </p:spPr>
        <p:txBody>
          <a:bodyPr>
            <a:normAutofit fontScale="90000"/>
          </a:bodyPr>
          <a:lstStyle/>
          <a:p>
            <a:pPr>
              <a:defRPr/>
            </a:pPr>
            <a:r>
              <a:rPr lang="ru-RU" sz="1800" b="1" i="1" u="sng" dirty="0" smtClean="0">
                <a:solidFill>
                  <a:srgbClr val="00B0F0"/>
                </a:solidFill>
              </a:rPr>
              <a:t>Крушина </a:t>
            </a:r>
            <a:r>
              <a:rPr lang="ru-RU" sz="1800" dirty="0" smtClean="0">
                <a:solidFill>
                  <a:srgbClr val="00B0F0"/>
                </a:solidFill>
              </a:rPr>
              <a:t/>
            </a:r>
            <a:br>
              <a:rPr lang="ru-RU" sz="1800" dirty="0" smtClean="0">
                <a:solidFill>
                  <a:srgbClr val="00B0F0"/>
                </a:solidFill>
              </a:rPr>
            </a:br>
            <a:r>
              <a:rPr lang="ru-RU" sz="1800" dirty="0">
                <a:solidFill>
                  <a:srgbClr val="00B0F0"/>
                </a:solidFill>
              </a:rPr>
              <a:t>Слабительное действие от приема крушины </a:t>
            </a:r>
            <a:r>
              <a:rPr lang="ru-RU" sz="1800" dirty="0" err="1">
                <a:solidFill>
                  <a:srgbClr val="00B0F0"/>
                </a:solidFill>
              </a:rPr>
              <a:t>ольховидной</a:t>
            </a:r>
            <a:r>
              <a:rPr lang="ru-RU" sz="1800" dirty="0">
                <a:solidFill>
                  <a:srgbClr val="00B0F0"/>
                </a:solidFill>
              </a:rPr>
              <a:t> проявляется примерно спустя 8-10 часов, как был принят препарат. Потому отвар из коры крушины применяют при общей вялости кишечника, а также хроническом запоре. Сухой и водный экстракты коры крушины выпускает и фармацевтическая промышленность</a:t>
            </a:r>
            <a:r>
              <a:rPr lang="ru-RU" sz="1800" dirty="0" smtClean="0">
                <a:solidFill>
                  <a:srgbClr val="00B0F0"/>
                </a:solidFill>
              </a:rPr>
              <a:t>.</a:t>
            </a:r>
            <a:r>
              <a:rPr lang="ru-RU" sz="1800" dirty="0">
                <a:solidFill>
                  <a:srgbClr val="00B0F0"/>
                </a:solidFill>
              </a:rPr>
              <a:t> </a:t>
            </a:r>
            <a:r>
              <a:rPr lang="ru-RU" sz="1800" dirty="0" smtClean="0">
                <a:solidFill>
                  <a:srgbClr val="00B0F0"/>
                </a:solidFill>
              </a:rPr>
              <a:t> именно </a:t>
            </a:r>
            <a:r>
              <a:rPr lang="ru-RU" sz="1800" dirty="0">
                <a:solidFill>
                  <a:srgbClr val="00B0F0"/>
                </a:solidFill>
              </a:rPr>
              <a:t>в коре обнаружили такие углеводы как пектин, крахмал, сахара, органические кислоты (в частности, яблочная), алкалоиды, сапонины, эфирное масло, витамин С, дубильные вещества, кумарины, многоядерные ароматические соединения.</a:t>
            </a:r>
            <a:r>
              <a:rPr lang="ru-RU" sz="1800" dirty="0" smtClean="0">
                <a:solidFill>
                  <a:srgbClr val="00B0F0"/>
                </a:solidFill>
              </a:rPr>
              <a:t/>
            </a:r>
            <a:br>
              <a:rPr lang="ru-RU" sz="1800" dirty="0" smtClean="0">
                <a:solidFill>
                  <a:srgbClr val="00B0F0"/>
                </a:solidFill>
              </a:rPr>
            </a:br>
            <a:r>
              <a:rPr lang="ru-RU" sz="1800" dirty="0">
                <a:solidFill>
                  <a:srgbClr val="00B0F0"/>
                </a:solidFill>
              </a:rPr>
              <a:t>Кору крушины собирают, когда растение цветет.</a:t>
            </a:r>
          </a:p>
        </p:txBody>
      </p:sp>
      <p:pic>
        <p:nvPicPr>
          <p:cNvPr id="18435" name="Содержимое 3" descr="information_items_12679.jpg"/>
          <p:cNvPicPr>
            <a:picLocks noGrp="1" noChangeAspect="1"/>
          </p:cNvPicPr>
          <p:nvPr>
            <p:ph idx="1"/>
          </p:nvPr>
        </p:nvPicPr>
        <p:blipFill>
          <a:blip r:embed="rId2"/>
          <a:srcRect/>
          <a:stretch>
            <a:fillRect/>
          </a:stretch>
        </p:blipFill>
        <p:spPr>
          <a:xfrm>
            <a:off x="2357438" y="3214688"/>
            <a:ext cx="4822825" cy="3214687"/>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25612"/>
          </a:xfrm>
        </p:spPr>
        <p:txBody>
          <a:bodyPr>
            <a:normAutofit fontScale="90000"/>
          </a:bodyPr>
          <a:lstStyle/>
          <a:p>
            <a:pPr>
              <a:defRPr/>
            </a:pPr>
            <a:r>
              <a:rPr lang="ru-RU" sz="1800" b="1" i="1" u="sng" dirty="0" smtClean="0">
                <a:solidFill>
                  <a:srgbClr val="00B0F0"/>
                </a:solidFill>
              </a:rPr>
              <a:t>Ива</a:t>
            </a:r>
            <a:r>
              <a:rPr lang="ru-RU" sz="1800" dirty="0" smtClean="0">
                <a:solidFill>
                  <a:srgbClr val="00B0F0"/>
                </a:solidFill>
              </a:rPr>
              <a:t> </a:t>
            </a:r>
            <a:br>
              <a:rPr lang="ru-RU" sz="1800" dirty="0" smtClean="0">
                <a:solidFill>
                  <a:srgbClr val="00B0F0"/>
                </a:solidFill>
              </a:rPr>
            </a:br>
            <a:r>
              <a:rPr lang="ru-RU" sz="1800" dirty="0">
                <a:solidFill>
                  <a:srgbClr val="00B0F0"/>
                </a:solidFill>
              </a:rPr>
              <a:t>Ивы широко применяют в народной медицине разных стран. Водный настой коры различных ив обладает противомалярийным, жаропонижающим, потогонным, противоглистным, вяжущим, кровоостанавливающим, антисептическим, ранозаживляющим, противовоспалительным, обезболивающим и успокаивающим действием.</a:t>
            </a:r>
          </a:p>
        </p:txBody>
      </p:sp>
      <p:pic>
        <p:nvPicPr>
          <p:cNvPr id="19459" name="Содержимое 5" descr="скачанные файлы (2).jpg"/>
          <p:cNvPicPr>
            <a:picLocks noGrp="1" noChangeAspect="1"/>
          </p:cNvPicPr>
          <p:nvPr>
            <p:ph idx="1"/>
          </p:nvPr>
        </p:nvPicPr>
        <p:blipFill>
          <a:blip r:embed="rId2"/>
          <a:srcRect/>
          <a:stretch>
            <a:fillRect/>
          </a:stretch>
        </p:blipFill>
        <p:spPr>
          <a:xfrm>
            <a:off x="5000625" y="2286000"/>
            <a:ext cx="3910013" cy="2928938"/>
          </a:xfrm>
        </p:spPr>
      </p:pic>
      <p:pic>
        <p:nvPicPr>
          <p:cNvPr id="19460" name="Рисунок 6" descr="iva-plakuchaya.jpg"/>
          <p:cNvPicPr>
            <a:picLocks noChangeAspect="1"/>
          </p:cNvPicPr>
          <p:nvPr/>
        </p:nvPicPr>
        <p:blipFill>
          <a:blip r:embed="rId3"/>
          <a:srcRect/>
          <a:stretch>
            <a:fillRect/>
          </a:stretch>
        </p:blipFill>
        <p:spPr bwMode="auto">
          <a:xfrm>
            <a:off x="357188" y="2214563"/>
            <a:ext cx="4286250"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hangingPunct="1">
              <a:defRPr/>
            </a:pPr>
            <a:r>
              <a:rPr lang="ru-RU" sz="2000" dirty="0" smtClean="0">
                <a:solidFill>
                  <a:srgbClr val="00B0F0"/>
                </a:solidFill>
                <a:effectLst>
                  <a:outerShdw blurRad="38100" dist="38100" dir="2700000" algn="tl">
                    <a:srgbClr val="000000">
                      <a:alpha val="43137"/>
                    </a:srgbClr>
                  </a:outerShdw>
                </a:effectLst>
              </a:rPr>
              <a:t>7.</a:t>
            </a:r>
            <a:r>
              <a:rPr lang="en-US" sz="2000" dirty="0" smtClean="0">
                <a:solidFill>
                  <a:srgbClr val="00B0F0"/>
                </a:solidFill>
                <a:effectLst>
                  <a:outerShdw blurRad="38100" dist="38100" dir="2700000" algn="tl">
                    <a:srgbClr val="000000">
                      <a:alpha val="43137"/>
                    </a:srgbClr>
                  </a:outerShdw>
                </a:effectLst>
              </a:rPr>
              <a:t> Radices, </a:t>
            </a:r>
            <a:r>
              <a:rPr lang="en-US" sz="2000" dirty="0" err="1" smtClean="0">
                <a:solidFill>
                  <a:srgbClr val="00B0F0"/>
                </a:solidFill>
                <a:effectLst>
                  <a:outerShdw blurRad="38100" dist="38100" dir="2700000" algn="tl">
                    <a:srgbClr val="000000">
                      <a:alpha val="43137"/>
                    </a:srgbClr>
                  </a:outerShdw>
                </a:effectLst>
              </a:rPr>
              <a:t>Rhizomata</a:t>
            </a:r>
            <a:r>
              <a:rPr lang="en-US" sz="2000" dirty="0" smtClean="0">
                <a:solidFill>
                  <a:srgbClr val="00B0F0"/>
                </a:solidFill>
                <a:effectLst>
                  <a:outerShdw blurRad="38100" dist="38100" dir="2700000" algn="tl">
                    <a:srgbClr val="000000">
                      <a:alpha val="43137"/>
                    </a:srgbClr>
                  </a:outerShdw>
                </a:effectLst>
              </a:rPr>
              <a:t>, </a:t>
            </a:r>
            <a:r>
              <a:rPr lang="en-US" sz="2000" dirty="0" err="1" smtClean="0">
                <a:solidFill>
                  <a:srgbClr val="00B0F0"/>
                </a:solidFill>
                <a:effectLst>
                  <a:outerShdw blurRad="38100" dist="38100" dir="2700000" algn="tl">
                    <a:srgbClr val="000000">
                      <a:alpha val="43137"/>
                    </a:srgbClr>
                  </a:outerShdw>
                </a:effectLst>
              </a:rPr>
              <a:t>Rhizomata</a:t>
            </a:r>
            <a:r>
              <a:rPr lang="en-US" sz="2000" dirty="0" smtClean="0">
                <a:solidFill>
                  <a:srgbClr val="00B0F0"/>
                </a:solidFill>
                <a:effectLst>
                  <a:outerShdw blurRad="38100" dist="38100" dir="2700000" algn="tl">
                    <a:srgbClr val="000000">
                      <a:alpha val="43137"/>
                    </a:srgbClr>
                  </a:outerShdw>
                </a:effectLst>
              </a:rPr>
              <a:t> cum </a:t>
            </a:r>
            <a:r>
              <a:rPr lang="en-US" sz="2000" dirty="0" err="1" smtClean="0">
                <a:solidFill>
                  <a:srgbClr val="00B0F0"/>
                </a:solidFill>
                <a:effectLst>
                  <a:outerShdw blurRad="38100" dist="38100" dir="2700000" algn="tl">
                    <a:srgbClr val="000000">
                      <a:alpha val="43137"/>
                    </a:srgbClr>
                  </a:outerShdw>
                </a:effectLst>
              </a:rPr>
              <a:t>vadicibus</a:t>
            </a:r>
            <a:r>
              <a:rPr lang="en-US" sz="2000" dirty="0" smtClean="0">
                <a:solidFill>
                  <a:srgbClr val="00B0F0"/>
                </a:solidFill>
                <a:effectLst>
                  <a:outerShdw blurRad="38100" dist="38100" dir="2700000" algn="tl">
                    <a:srgbClr val="000000">
                      <a:alpha val="43137"/>
                    </a:srgbClr>
                  </a:outerShdw>
                </a:effectLst>
              </a:rPr>
              <a:t> – </a:t>
            </a:r>
            <a:r>
              <a:rPr lang="ru-RU" sz="2000" dirty="0" smtClean="0">
                <a:solidFill>
                  <a:srgbClr val="00B0F0"/>
                </a:solidFill>
                <a:effectLst>
                  <a:outerShdw blurRad="38100" dist="38100" dir="2700000" algn="tl">
                    <a:srgbClr val="000000">
                      <a:alpha val="43137"/>
                    </a:srgbClr>
                  </a:outerShdw>
                </a:effectLst>
              </a:rPr>
              <a:t>корни, корневища – высушенные или свежие подземные органы многолетних растений, собранные осенью или ранней весной, очищенные или отмытые от земли, освобожденные от отмерших частей, остатков стеблей и листьев.</a:t>
            </a:r>
          </a:p>
        </p:txBody>
      </p:sp>
      <p:pic>
        <p:nvPicPr>
          <p:cNvPr id="20483" name="Содержимое 3" descr="33488259.tn66o1fns8.jpg"/>
          <p:cNvPicPr>
            <a:picLocks noGrp="1" noChangeAspect="1"/>
          </p:cNvPicPr>
          <p:nvPr>
            <p:ph idx="1"/>
          </p:nvPr>
        </p:nvPicPr>
        <p:blipFill>
          <a:blip r:embed="rId2"/>
          <a:srcRect/>
          <a:stretch>
            <a:fillRect/>
          </a:stretch>
        </p:blipFill>
        <p:spPr>
          <a:xfrm>
            <a:off x="5572125" y="1857375"/>
            <a:ext cx="3189288" cy="2382838"/>
          </a:xfrm>
        </p:spPr>
      </p:pic>
      <p:pic>
        <p:nvPicPr>
          <p:cNvPr id="20484" name="Рисунок 4" descr="535202_w640_h640_valeriana_koren.jpg"/>
          <p:cNvPicPr>
            <a:picLocks noChangeAspect="1"/>
          </p:cNvPicPr>
          <p:nvPr/>
        </p:nvPicPr>
        <p:blipFill>
          <a:blip r:embed="rId3"/>
          <a:srcRect/>
          <a:stretch>
            <a:fillRect/>
          </a:stretch>
        </p:blipFill>
        <p:spPr bwMode="auto">
          <a:xfrm>
            <a:off x="285750" y="1714500"/>
            <a:ext cx="3071813" cy="2535238"/>
          </a:xfrm>
          <a:prstGeom prst="rect">
            <a:avLst/>
          </a:prstGeom>
          <a:noFill/>
          <a:ln w="9525">
            <a:noFill/>
            <a:miter lim="800000"/>
            <a:headEnd/>
            <a:tailEnd/>
          </a:ln>
        </p:spPr>
      </p:pic>
      <p:pic>
        <p:nvPicPr>
          <p:cNvPr id="20485" name="Рисунок 5" descr="корни-женьшеня.jpg"/>
          <p:cNvPicPr>
            <a:picLocks noChangeAspect="1"/>
          </p:cNvPicPr>
          <p:nvPr/>
        </p:nvPicPr>
        <p:blipFill>
          <a:blip r:embed="rId4"/>
          <a:srcRect/>
          <a:stretch>
            <a:fillRect/>
          </a:stretch>
        </p:blipFill>
        <p:spPr bwMode="auto">
          <a:xfrm>
            <a:off x="2928938" y="4429125"/>
            <a:ext cx="3309937" cy="2243138"/>
          </a:xfrm>
          <a:prstGeom prst="rect">
            <a:avLst/>
          </a:prstGeom>
          <a:noFill/>
          <a:ln w="9525">
            <a:noFill/>
            <a:miter lim="800000"/>
            <a:headEnd/>
            <a:tailEnd/>
          </a:ln>
        </p:spPr>
      </p:pic>
      <p:sp>
        <p:nvSpPr>
          <p:cNvPr id="7" name="TextBox 6"/>
          <p:cNvSpPr txBox="1"/>
          <p:nvPr/>
        </p:nvSpPr>
        <p:spPr>
          <a:xfrm>
            <a:off x="3500438" y="4143375"/>
            <a:ext cx="2643187" cy="369888"/>
          </a:xfrm>
          <a:prstGeom prst="rect">
            <a:avLst/>
          </a:prstGeom>
          <a:noFill/>
        </p:spPr>
        <p:txBody>
          <a:bodyPr>
            <a:spAutoFit/>
          </a:bodyPr>
          <a:lstStyle/>
          <a:p>
            <a:pPr>
              <a:defRPr/>
            </a:pPr>
            <a:r>
              <a:rPr lang="ru-RU" dirty="0">
                <a:effectLst>
                  <a:outerShdw blurRad="38100" dist="38100" dir="2700000" algn="tl">
                    <a:srgbClr val="000000">
                      <a:alpha val="43137"/>
                    </a:srgbClr>
                  </a:outerShdw>
                </a:effectLst>
              </a:rPr>
              <a:t>Корень женьшеня</a:t>
            </a:r>
          </a:p>
        </p:txBody>
      </p:sp>
      <p:sp>
        <p:nvSpPr>
          <p:cNvPr id="8" name="TextBox 7"/>
          <p:cNvSpPr txBox="1"/>
          <p:nvPr/>
        </p:nvSpPr>
        <p:spPr>
          <a:xfrm>
            <a:off x="6215063" y="4214813"/>
            <a:ext cx="2571750" cy="369887"/>
          </a:xfrm>
          <a:prstGeom prst="rect">
            <a:avLst/>
          </a:prstGeom>
          <a:noFill/>
        </p:spPr>
        <p:txBody>
          <a:bodyPr>
            <a:spAutoFit/>
          </a:bodyPr>
          <a:lstStyle/>
          <a:p>
            <a:pPr>
              <a:defRPr/>
            </a:pPr>
            <a:r>
              <a:rPr lang="ru-RU" dirty="0">
                <a:effectLst>
                  <a:outerShdw blurRad="38100" dist="38100" dir="2700000" algn="tl">
                    <a:srgbClr val="000000">
                      <a:alpha val="43137"/>
                    </a:srgbClr>
                  </a:outerShdw>
                </a:effectLst>
              </a:rPr>
              <a:t>Корень одуванчика</a:t>
            </a:r>
          </a:p>
        </p:txBody>
      </p:sp>
      <p:sp>
        <p:nvSpPr>
          <p:cNvPr id="9" name="TextBox 8"/>
          <p:cNvSpPr txBox="1"/>
          <p:nvPr/>
        </p:nvSpPr>
        <p:spPr>
          <a:xfrm>
            <a:off x="785813" y="4214813"/>
            <a:ext cx="2428875" cy="369887"/>
          </a:xfrm>
          <a:prstGeom prst="rect">
            <a:avLst/>
          </a:prstGeom>
          <a:noFill/>
        </p:spPr>
        <p:txBody>
          <a:bodyPr>
            <a:spAutoFit/>
          </a:bodyPr>
          <a:lstStyle/>
          <a:p>
            <a:pPr>
              <a:defRPr/>
            </a:pPr>
            <a:r>
              <a:rPr lang="ru-RU" dirty="0">
                <a:effectLst>
                  <a:outerShdw blurRad="38100" dist="38100" dir="2700000" algn="tl">
                    <a:srgbClr val="000000">
                      <a:alpha val="43137"/>
                    </a:srgbClr>
                  </a:outerShdw>
                </a:effectLst>
              </a:rPr>
              <a:t>Корень валерианы</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439987"/>
          </a:xfrm>
        </p:spPr>
        <p:txBody>
          <a:bodyPr>
            <a:normAutofit fontScale="90000"/>
          </a:bodyPr>
          <a:lstStyle/>
          <a:p>
            <a:pPr>
              <a:defRPr/>
            </a:pPr>
            <a:r>
              <a:rPr lang="ru-RU" sz="1800" b="1" i="1" u="sng" dirty="0" smtClean="0">
                <a:solidFill>
                  <a:srgbClr val="00B0F0"/>
                </a:solidFill>
              </a:rPr>
              <a:t>Лопух</a:t>
            </a:r>
            <a:r>
              <a:rPr lang="ru-RU" sz="1800" dirty="0" smtClean="0">
                <a:solidFill>
                  <a:srgbClr val="00B0F0"/>
                </a:solidFill>
              </a:rPr>
              <a:t/>
            </a:r>
            <a:br>
              <a:rPr lang="ru-RU" sz="1800" dirty="0" smtClean="0">
                <a:solidFill>
                  <a:srgbClr val="00B0F0"/>
                </a:solidFill>
              </a:rPr>
            </a:br>
            <a:r>
              <a:rPr lang="ru-RU" sz="1800" dirty="0" smtClean="0">
                <a:solidFill>
                  <a:srgbClr val="00B0F0"/>
                </a:solidFill>
              </a:rPr>
              <a:t>Отвар </a:t>
            </a:r>
            <a:r>
              <a:rPr lang="ru-RU" sz="1800" dirty="0">
                <a:solidFill>
                  <a:srgbClr val="00B0F0"/>
                </a:solidFill>
              </a:rPr>
              <a:t>и настой корней лопуха широко применяют в народной медицине многих стран   при   разнообразных болезнях.</a:t>
            </a:r>
            <a:br>
              <a:rPr lang="ru-RU" sz="1800" dirty="0">
                <a:solidFill>
                  <a:srgbClr val="00B0F0"/>
                </a:solidFill>
              </a:rPr>
            </a:br>
            <a:r>
              <a:rPr lang="ru-RU" sz="1800" dirty="0">
                <a:solidFill>
                  <a:srgbClr val="00B0F0"/>
                </a:solidFill>
              </a:rPr>
              <a:t>Лопух обладает мочегонным, потогонным, молокогонным, «кровоочистительным» и противовоспалительным действием и свойством усиливать рост волос.</a:t>
            </a:r>
            <a:br>
              <a:rPr lang="ru-RU" sz="1800" dirty="0">
                <a:solidFill>
                  <a:srgbClr val="00B0F0"/>
                </a:solidFill>
              </a:rPr>
            </a:br>
            <a:r>
              <a:rPr lang="ru-RU" sz="1800" dirty="0">
                <a:solidFill>
                  <a:srgbClr val="00B0F0"/>
                </a:solidFill>
              </a:rPr>
              <a:t>Настой корней применяют при язве желудка, желудочном кровотечении, хронических гастритах, почечнокаменной болезни, при ревматизме и подагре и как мочегонное и потогонное средство. Настой листьев лопуха используют как желудочное и противолихорадочное средство.</a:t>
            </a:r>
            <a:r>
              <a:rPr lang="ru-RU" sz="1800" dirty="0"/>
              <a:t/>
            </a:r>
            <a:br>
              <a:rPr lang="ru-RU" sz="1800" dirty="0"/>
            </a:br>
            <a:endParaRPr lang="ru-RU" sz="1800" dirty="0"/>
          </a:p>
        </p:txBody>
      </p:sp>
      <p:pic>
        <p:nvPicPr>
          <p:cNvPr id="21507" name="Содержимое 3" descr="600x401_0_9b4be38ce9a789f20638565b916833ab@800x534_0x59f91261_9762896451394186322.jpeg"/>
          <p:cNvPicPr>
            <a:picLocks noGrp="1" noChangeAspect="1"/>
          </p:cNvPicPr>
          <p:nvPr>
            <p:ph idx="1"/>
          </p:nvPr>
        </p:nvPicPr>
        <p:blipFill>
          <a:blip r:embed="rId2"/>
          <a:srcRect/>
          <a:stretch>
            <a:fillRect/>
          </a:stretch>
        </p:blipFill>
        <p:spPr>
          <a:xfrm>
            <a:off x="3929063" y="2714625"/>
            <a:ext cx="4929187" cy="3643313"/>
          </a:xfrm>
        </p:spPr>
      </p:pic>
      <p:pic>
        <p:nvPicPr>
          <p:cNvPr id="21508" name="Рисунок 4" descr="1213292142_lopuh.jpg"/>
          <p:cNvPicPr>
            <a:picLocks noChangeAspect="1"/>
          </p:cNvPicPr>
          <p:nvPr/>
        </p:nvPicPr>
        <p:blipFill>
          <a:blip r:embed="rId3"/>
          <a:srcRect/>
          <a:stretch>
            <a:fillRect/>
          </a:stretch>
        </p:blipFill>
        <p:spPr bwMode="auto">
          <a:xfrm>
            <a:off x="857250" y="2643188"/>
            <a:ext cx="2786063" cy="3798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11300"/>
          </a:xfrm>
        </p:spPr>
        <p:txBody>
          <a:bodyPr>
            <a:normAutofit fontScale="90000"/>
          </a:bodyPr>
          <a:lstStyle/>
          <a:p>
            <a:pPr>
              <a:defRPr/>
            </a:pPr>
            <a:r>
              <a:rPr lang="ru-RU" sz="1800" b="1" i="1" u="sng" dirty="0" smtClean="0">
                <a:solidFill>
                  <a:srgbClr val="FFC000"/>
                </a:solidFill>
              </a:rPr>
              <a:t>Аир</a:t>
            </a:r>
            <a:r>
              <a:rPr lang="ru-RU" sz="1800" dirty="0" smtClean="0">
                <a:solidFill>
                  <a:srgbClr val="FFC000"/>
                </a:solidFill>
              </a:rPr>
              <a:t/>
            </a:r>
            <a:br>
              <a:rPr lang="ru-RU" sz="1800" dirty="0" smtClean="0">
                <a:solidFill>
                  <a:srgbClr val="FFC000"/>
                </a:solidFill>
              </a:rPr>
            </a:br>
            <a:r>
              <a:rPr lang="ru-RU" sz="1800" dirty="0" smtClean="0">
                <a:solidFill>
                  <a:srgbClr val="FFC000"/>
                </a:solidFill>
              </a:rPr>
              <a:t>Настой </a:t>
            </a:r>
            <a:r>
              <a:rPr lang="ru-RU" sz="1800" dirty="0">
                <a:solidFill>
                  <a:srgbClr val="FFC000"/>
                </a:solidFill>
              </a:rPr>
              <a:t>корневища повышает аппетит, улучшает пищеварение и усиливает секрецию соляной кислоты, особенно у больных с пониженной секрецией желудочного содержимого. Он обладает болеутоляющим, отхаркивающим и дезинфицирующим действием, незначительно снижает артериальное давление, повышает тонус угнетенной ЦНС. В настоящее время его применяют для лечения язвенной болезни желудка.</a:t>
            </a:r>
          </a:p>
        </p:txBody>
      </p:sp>
      <p:pic>
        <p:nvPicPr>
          <p:cNvPr id="22531" name="Содержимое 3" descr="скачанные файлы (3).jpg"/>
          <p:cNvPicPr>
            <a:picLocks noGrp="1" noChangeAspect="1"/>
          </p:cNvPicPr>
          <p:nvPr>
            <p:ph idx="1"/>
          </p:nvPr>
        </p:nvPicPr>
        <p:blipFill>
          <a:blip r:embed="rId2"/>
          <a:srcRect/>
          <a:stretch>
            <a:fillRect/>
          </a:stretch>
        </p:blipFill>
        <p:spPr>
          <a:xfrm>
            <a:off x="6072188" y="2500313"/>
            <a:ext cx="2857500" cy="2011362"/>
          </a:xfrm>
        </p:spPr>
      </p:pic>
      <p:pic>
        <p:nvPicPr>
          <p:cNvPr id="22532" name="Рисунок 4" descr="air.JPG"/>
          <p:cNvPicPr>
            <a:picLocks noChangeAspect="1"/>
          </p:cNvPicPr>
          <p:nvPr/>
        </p:nvPicPr>
        <p:blipFill>
          <a:blip r:embed="rId3"/>
          <a:srcRect/>
          <a:stretch>
            <a:fillRect/>
          </a:stretch>
        </p:blipFill>
        <p:spPr bwMode="auto">
          <a:xfrm>
            <a:off x="3286125" y="2500313"/>
            <a:ext cx="2509838" cy="3571875"/>
          </a:xfrm>
          <a:prstGeom prst="rect">
            <a:avLst/>
          </a:prstGeom>
          <a:noFill/>
          <a:ln w="9525">
            <a:noFill/>
            <a:miter lim="800000"/>
            <a:headEnd/>
            <a:tailEnd/>
          </a:ln>
        </p:spPr>
      </p:pic>
      <p:pic>
        <p:nvPicPr>
          <p:cNvPr id="22533" name="Рисунок 5" descr="images (1).jpg"/>
          <p:cNvPicPr>
            <a:picLocks noChangeAspect="1"/>
          </p:cNvPicPr>
          <p:nvPr/>
        </p:nvPicPr>
        <p:blipFill>
          <a:blip r:embed="rId4"/>
          <a:srcRect/>
          <a:stretch>
            <a:fillRect/>
          </a:stretch>
        </p:blipFill>
        <p:spPr bwMode="auto">
          <a:xfrm>
            <a:off x="357188" y="2500313"/>
            <a:ext cx="2670175"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a:t>
            </a:r>
            <a:endParaRPr lang="ru-RU" dirty="0"/>
          </a:p>
        </p:txBody>
      </p:sp>
      <p:sp>
        <p:nvSpPr>
          <p:cNvPr id="3" name="Содержимое 2"/>
          <p:cNvSpPr>
            <a:spLocks noGrp="1"/>
          </p:cNvSpPr>
          <p:nvPr>
            <p:ph idx="1"/>
          </p:nvPr>
        </p:nvSpPr>
        <p:spPr>
          <a:xfrm>
            <a:off x="457200" y="571480"/>
            <a:ext cx="8229600" cy="6003056"/>
          </a:xfrm>
        </p:spPr>
        <p:txBody>
          <a:bodyPr/>
          <a:lstStyle/>
          <a:p>
            <a:endParaRPr lang="ru-RU" dirty="0" smtClean="0"/>
          </a:p>
          <a:p>
            <a:endParaRPr lang="ru-RU" dirty="0" smtClean="0"/>
          </a:p>
        </p:txBody>
      </p:sp>
      <p:sp>
        <p:nvSpPr>
          <p:cNvPr id="5" name="Прямоугольник 4"/>
          <p:cNvSpPr/>
          <p:nvPr/>
        </p:nvSpPr>
        <p:spPr>
          <a:xfrm>
            <a:off x="500034" y="2357428"/>
            <a:ext cx="8215370" cy="3785652"/>
          </a:xfrm>
          <a:prstGeom prst="rect">
            <a:avLst/>
          </a:prstGeom>
        </p:spPr>
        <p:txBody>
          <a:bodyPr wrap="square">
            <a:spAutoFit/>
          </a:bodyPr>
          <a:lstStyle/>
          <a:p>
            <a:r>
              <a:rPr lang="ru-RU" sz="2400" b="1" dirty="0" smtClean="0">
                <a:solidFill>
                  <a:srgbClr val="002060"/>
                </a:solidFill>
              </a:rPr>
              <a:t>Научная медицина начинает свое развитие со времен знаменитого врача Древней Греции Гиппократа (460-377 гг. до н.э.). Им описано более 200 видов растений, признанных древнегреческой медициной в качестве лечебных средств. В середине первого столетия н.э. врач римской армии </a:t>
            </a:r>
            <a:r>
              <a:rPr lang="ru-RU" sz="2400" b="1" dirty="0" err="1" smtClean="0">
                <a:solidFill>
                  <a:srgbClr val="002060"/>
                </a:solidFill>
              </a:rPr>
              <a:t>Диоскорид</a:t>
            </a:r>
            <a:r>
              <a:rPr lang="ru-RU" sz="2400" b="1" dirty="0" smtClean="0">
                <a:solidFill>
                  <a:srgbClr val="002060"/>
                </a:solidFill>
              </a:rPr>
              <a:t> составил обширнейший травник, включавший в себя большинство известных к тому времени лекарственных растений (около 500 видов). </a:t>
            </a:r>
            <a:endParaRPr lang="ru-RU" sz="2400" b="1" dirty="0">
              <a:solidFill>
                <a:srgbClr val="002060"/>
              </a:solidFill>
            </a:endParaRPr>
          </a:p>
        </p:txBody>
      </p:sp>
      <p:sp>
        <p:nvSpPr>
          <p:cNvPr id="6" name="Прямоугольник 5"/>
          <p:cNvSpPr/>
          <p:nvPr/>
        </p:nvSpPr>
        <p:spPr>
          <a:xfrm>
            <a:off x="428596" y="714356"/>
            <a:ext cx="7786742" cy="1384995"/>
          </a:xfrm>
          <a:prstGeom prst="rect">
            <a:avLst/>
          </a:prstGeom>
        </p:spPr>
        <p:txBody>
          <a:bodyPr wrap="square">
            <a:spAutoFit/>
          </a:bodyPr>
          <a:lstStyle/>
          <a:p>
            <a:pPr algn="ctr"/>
            <a:r>
              <a:rPr lang="ru-RU" sz="2800" b="1" dirty="0" smtClean="0">
                <a:solidFill>
                  <a:srgbClr val="FF0000"/>
                </a:solidFill>
              </a:rPr>
              <a:t>1.История изучения</a:t>
            </a:r>
            <a:r>
              <a:rPr lang="ru-RU" sz="2800" dirty="0" smtClean="0">
                <a:solidFill>
                  <a:srgbClr val="FF0000"/>
                </a:solidFill>
              </a:rPr>
              <a:t>, </a:t>
            </a:r>
            <a:r>
              <a:rPr lang="ru-RU" sz="2800" b="1" dirty="0" smtClean="0">
                <a:solidFill>
                  <a:srgbClr val="FF0000"/>
                </a:solidFill>
              </a:rPr>
              <a:t>применения и возделывания лекарственных растений</a:t>
            </a:r>
            <a:endParaRPr lang="ru-RU" sz="2800" dirty="0" smtClean="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2000" dirty="0" smtClean="0">
                <a:solidFill>
                  <a:srgbClr val="00B0F0"/>
                </a:solidFill>
                <a:effectLst>
                  <a:outerShdw blurRad="38100" dist="38100" dir="2700000" algn="tl">
                    <a:srgbClr val="000000">
                      <a:alpha val="43137"/>
                    </a:srgbClr>
                  </a:outerShdw>
                </a:effectLst>
              </a:rPr>
              <a:t>8.  Клубни - </a:t>
            </a:r>
            <a:r>
              <a:rPr lang="en-US" sz="2000" dirty="0" err="1" smtClean="0">
                <a:solidFill>
                  <a:srgbClr val="00B0F0"/>
                </a:solidFill>
                <a:effectLst>
                  <a:outerShdw blurRad="38100" dist="38100" dir="2700000" algn="tl">
                    <a:srgbClr val="000000">
                      <a:alpha val="43137"/>
                    </a:srgbClr>
                  </a:outerShdw>
                </a:effectLst>
              </a:rPr>
              <a:t>Tubera</a:t>
            </a:r>
            <a:r>
              <a:rPr lang="en-US" sz="2000" dirty="0" smtClean="0">
                <a:solidFill>
                  <a:srgbClr val="00B0F0"/>
                </a:solidFill>
                <a:effectLst>
                  <a:outerShdw blurRad="38100" dist="38100" dir="2700000" algn="tl">
                    <a:srgbClr val="000000">
                      <a:alpha val="43137"/>
                    </a:srgbClr>
                  </a:outerShdw>
                </a:effectLst>
              </a:rPr>
              <a:t/>
            </a:r>
            <a:br>
              <a:rPr lang="en-US" sz="2000" dirty="0" smtClean="0">
                <a:solidFill>
                  <a:srgbClr val="00B0F0"/>
                </a:solidFill>
                <a:effectLst>
                  <a:outerShdw blurRad="38100" dist="38100" dir="2700000" algn="tl">
                    <a:srgbClr val="000000">
                      <a:alpha val="43137"/>
                    </a:srgbClr>
                  </a:outerShdw>
                </a:effectLst>
              </a:rPr>
            </a:br>
            <a:r>
              <a:rPr lang="ru-RU" sz="2000" dirty="0" smtClean="0">
                <a:solidFill>
                  <a:srgbClr val="00B0F0"/>
                </a:solidFill>
                <a:effectLst>
                  <a:outerShdw blurRad="38100" dist="38100" dir="2700000" algn="tl">
                    <a:srgbClr val="000000">
                      <a:alpha val="43137"/>
                    </a:srgbClr>
                  </a:outerShdw>
                </a:effectLst>
              </a:rPr>
              <a:t>Луковицы – </a:t>
            </a:r>
            <a:r>
              <a:rPr lang="en-US" sz="2000" dirty="0" err="1" smtClean="0">
                <a:solidFill>
                  <a:srgbClr val="00B0F0"/>
                </a:solidFill>
                <a:effectLst>
                  <a:outerShdw blurRad="38100" dist="38100" dir="2700000" algn="tl">
                    <a:srgbClr val="000000">
                      <a:alpha val="43137"/>
                    </a:srgbClr>
                  </a:outerShdw>
                </a:effectLst>
              </a:rPr>
              <a:t>Bulba</a:t>
            </a:r>
            <a:r>
              <a:rPr lang="en-US" sz="2000" dirty="0" smtClean="0">
                <a:solidFill>
                  <a:srgbClr val="00B0F0"/>
                </a:solidFill>
                <a:effectLst>
                  <a:outerShdw blurRad="38100" dist="38100" dir="2700000" algn="tl">
                    <a:srgbClr val="000000">
                      <a:alpha val="43137"/>
                    </a:srgbClr>
                  </a:outerShdw>
                </a:effectLst>
              </a:rPr>
              <a:t/>
            </a:r>
            <a:br>
              <a:rPr lang="en-US" sz="2000" dirty="0" smtClean="0">
                <a:solidFill>
                  <a:srgbClr val="00B0F0"/>
                </a:solidFill>
                <a:effectLst>
                  <a:outerShdw blurRad="38100" dist="38100" dir="2700000" algn="tl">
                    <a:srgbClr val="000000">
                      <a:alpha val="43137"/>
                    </a:srgbClr>
                  </a:outerShdw>
                </a:effectLst>
              </a:rPr>
            </a:br>
            <a:r>
              <a:rPr lang="ru-RU" sz="2000" dirty="0" smtClean="0">
                <a:solidFill>
                  <a:srgbClr val="00B0F0"/>
                </a:solidFill>
                <a:effectLst>
                  <a:outerShdw blurRad="38100" dist="38100" dir="2700000" algn="tl">
                    <a:srgbClr val="000000">
                      <a:alpha val="43137"/>
                    </a:srgbClr>
                  </a:outerShdw>
                </a:effectLst>
              </a:rPr>
              <a:t>Клубнелуковицы - </a:t>
            </a:r>
            <a:r>
              <a:rPr lang="en-US" sz="2000" dirty="0" err="1" smtClean="0">
                <a:solidFill>
                  <a:srgbClr val="00B0F0"/>
                </a:solidFill>
                <a:effectLst>
                  <a:outerShdw blurRad="38100" dist="38100" dir="2700000" algn="tl">
                    <a:srgbClr val="000000">
                      <a:alpha val="43137"/>
                    </a:srgbClr>
                  </a:outerShdw>
                </a:effectLst>
              </a:rPr>
              <a:t>Bulbotuber</a:t>
            </a:r>
            <a:endParaRPr lang="ru-RU" sz="2000" dirty="0" smtClean="0">
              <a:solidFill>
                <a:srgbClr val="00B0F0"/>
              </a:solidFill>
              <a:effectLst>
                <a:outerShdw blurRad="38100" dist="38100" dir="2700000" algn="tl">
                  <a:srgbClr val="000000">
                    <a:alpha val="43137"/>
                  </a:srgbClr>
                </a:outerShdw>
              </a:effectLst>
            </a:endParaRPr>
          </a:p>
        </p:txBody>
      </p:sp>
      <p:pic>
        <p:nvPicPr>
          <p:cNvPr id="23555" name="Содержимое 3" descr="topinambur_polza_vred.jpg"/>
          <p:cNvPicPr>
            <a:picLocks noGrp="1" noChangeAspect="1"/>
          </p:cNvPicPr>
          <p:nvPr>
            <p:ph idx="1"/>
          </p:nvPr>
        </p:nvPicPr>
        <p:blipFill>
          <a:blip r:embed="rId2"/>
          <a:srcRect/>
          <a:stretch>
            <a:fillRect/>
          </a:stretch>
        </p:blipFill>
        <p:spPr>
          <a:xfrm>
            <a:off x="357188" y="1500188"/>
            <a:ext cx="3500437" cy="2446337"/>
          </a:xfrm>
        </p:spPr>
      </p:pic>
      <p:pic>
        <p:nvPicPr>
          <p:cNvPr id="23556" name="Рисунок 4" descr="rjabchik-ussurijskij-fritillaria-ussuriensis-maxim.jpg"/>
          <p:cNvPicPr>
            <a:picLocks noChangeAspect="1"/>
          </p:cNvPicPr>
          <p:nvPr/>
        </p:nvPicPr>
        <p:blipFill>
          <a:blip r:embed="rId3"/>
          <a:srcRect/>
          <a:stretch>
            <a:fillRect/>
          </a:stretch>
        </p:blipFill>
        <p:spPr bwMode="auto">
          <a:xfrm>
            <a:off x="5572125" y="1500188"/>
            <a:ext cx="3352800" cy="2511425"/>
          </a:xfrm>
          <a:prstGeom prst="rect">
            <a:avLst/>
          </a:prstGeom>
          <a:noFill/>
          <a:ln w="9525">
            <a:noFill/>
            <a:miter lim="800000"/>
            <a:headEnd/>
            <a:tailEnd/>
          </a:ln>
        </p:spPr>
      </p:pic>
      <p:pic>
        <p:nvPicPr>
          <p:cNvPr id="23557" name="Рисунок 5" descr="Gladiolus-4.jpg"/>
          <p:cNvPicPr>
            <a:picLocks noChangeAspect="1"/>
          </p:cNvPicPr>
          <p:nvPr/>
        </p:nvPicPr>
        <p:blipFill>
          <a:blip r:embed="rId4"/>
          <a:srcRect/>
          <a:stretch>
            <a:fillRect/>
          </a:stretch>
        </p:blipFill>
        <p:spPr bwMode="auto">
          <a:xfrm>
            <a:off x="3357563" y="4357688"/>
            <a:ext cx="3214687" cy="2411412"/>
          </a:xfrm>
          <a:prstGeom prst="rect">
            <a:avLst/>
          </a:prstGeom>
          <a:noFill/>
          <a:ln w="9525">
            <a:noFill/>
            <a:miter lim="800000"/>
            <a:headEnd/>
            <a:tailEnd/>
          </a:ln>
        </p:spPr>
      </p:pic>
      <p:sp>
        <p:nvSpPr>
          <p:cNvPr id="7" name="TextBox 6"/>
          <p:cNvSpPr txBox="1"/>
          <p:nvPr/>
        </p:nvSpPr>
        <p:spPr>
          <a:xfrm>
            <a:off x="6215063" y="1143000"/>
            <a:ext cx="2643187" cy="369888"/>
          </a:xfrm>
          <a:prstGeom prst="rect">
            <a:avLst/>
          </a:prstGeom>
          <a:noFill/>
        </p:spPr>
        <p:txBody>
          <a:bodyPr>
            <a:spAutoFit/>
          </a:bodyPr>
          <a:lstStyle/>
          <a:p>
            <a:pPr>
              <a:defRPr/>
            </a:pPr>
            <a:r>
              <a:rPr lang="ru-RU" dirty="0">
                <a:effectLst>
                  <a:outerShdw blurRad="38100" dist="38100" dir="2700000" algn="tl">
                    <a:srgbClr val="000000">
                      <a:alpha val="43137"/>
                    </a:srgbClr>
                  </a:outerShdw>
                </a:effectLst>
              </a:rPr>
              <a:t>Луковицы рябчика</a:t>
            </a:r>
          </a:p>
        </p:txBody>
      </p:sp>
      <p:sp>
        <p:nvSpPr>
          <p:cNvPr id="8" name="TextBox 7"/>
          <p:cNvSpPr txBox="1"/>
          <p:nvPr/>
        </p:nvSpPr>
        <p:spPr>
          <a:xfrm>
            <a:off x="714375" y="3929063"/>
            <a:ext cx="2928938" cy="369887"/>
          </a:xfrm>
          <a:prstGeom prst="rect">
            <a:avLst/>
          </a:prstGeom>
          <a:noFill/>
        </p:spPr>
        <p:txBody>
          <a:bodyPr>
            <a:spAutoFit/>
          </a:bodyPr>
          <a:lstStyle/>
          <a:p>
            <a:pPr>
              <a:defRPr/>
            </a:pPr>
            <a:r>
              <a:rPr lang="ru-RU" dirty="0">
                <a:effectLst>
                  <a:outerShdw blurRad="38100" dist="38100" dir="2700000" algn="tl">
                    <a:srgbClr val="000000">
                      <a:alpha val="43137"/>
                    </a:srgbClr>
                  </a:outerShdw>
                </a:effectLst>
              </a:rPr>
              <a:t>Клубни топинамбура</a:t>
            </a:r>
          </a:p>
        </p:txBody>
      </p:sp>
      <p:sp>
        <p:nvSpPr>
          <p:cNvPr id="9" name="TextBox 8"/>
          <p:cNvSpPr txBox="1"/>
          <p:nvPr/>
        </p:nvSpPr>
        <p:spPr>
          <a:xfrm>
            <a:off x="3286125" y="4071938"/>
            <a:ext cx="3714750" cy="369887"/>
          </a:xfrm>
          <a:prstGeom prst="rect">
            <a:avLst/>
          </a:prstGeom>
          <a:noFill/>
        </p:spPr>
        <p:txBody>
          <a:bodyPr>
            <a:spAutoFit/>
          </a:bodyPr>
          <a:lstStyle/>
          <a:p>
            <a:pPr>
              <a:defRPr/>
            </a:pPr>
            <a:r>
              <a:rPr lang="ru-RU" dirty="0">
                <a:effectLst>
                  <a:outerShdw blurRad="38100" dist="38100" dir="2700000" algn="tl">
                    <a:srgbClr val="000000">
                      <a:alpha val="43137"/>
                    </a:srgbClr>
                  </a:outerShdw>
                </a:effectLst>
              </a:rPr>
              <a:t>Клубнелуковицы гладиолусов</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3082925"/>
          </a:xfrm>
        </p:spPr>
        <p:txBody>
          <a:bodyPr>
            <a:normAutofit fontScale="90000"/>
          </a:bodyPr>
          <a:lstStyle/>
          <a:p>
            <a:pPr>
              <a:defRPr/>
            </a:pPr>
            <a:r>
              <a:rPr lang="ru-RU" sz="1800" b="1" i="1" u="sng" dirty="0" smtClean="0">
                <a:solidFill>
                  <a:srgbClr val="00B0F0"/>
                </a:solidFill>
              </a:rPr>
              <a:t>Ятрышник лекарственный</a:t>
            </a:r>
            <a:r>
              <a:rPr lang="ru-RU" sz="1800" dirty="0" smtClean="0">
                <a:solidFill>
                  <a:srgbClr val="00B0F0"/>
                </a:solidFill>
              </a:rPr>
              <a:t/>
            </a:r>
            <a:br>
              <a:rPr lang="ru-RU" sz="1800" dirty="0" smtClean="0">
                <a:solidFill>
                  <a:srgbClr val="00B0F0"/>
                </a:solidFill>
              </a:rPr>
            </a:br>
            <a:r>
              <a:rPr lang="ru-RU" sz="1800" dirty="0">
                <a:solidFill>
                  <a:srgbClr val="00B0F0"/>
                </a:solidFill>
              </a:rPr>
              <a:t>Используются молодые клубни, носящие название «клубни </a:t>
            </a:r>
            <a:r>
              <a:rPr lang="ru-RU" sz="1800" dirty="0" err="1">
                <a:solidFill>
                  <a:srgbClr val="00B0F0"/>
                </a:solidFill>
              </a:rPr>
              <a:t>салепа</a:t>
            </a:r>
            <a:r>
              <a:rPr lang="ru-RU" sz="1800" dirty="0">
                <a:solidFill>
                  <a:srgbClr val="00B0F0"/>
                </a:solidFill>
              </a:rPr>
              <a:t>», собранные в конце цветения растения, в июле — августе. Благодаря растительной слизи, крахмала, а также пектиновых веществ, препараты из </a:t>
            </a:r>
            <a:r>
              <a:rPr lang="ru-RU" sz="1800" b="1" dirty="0">
                <a:solidFill>
                  <a:srgbClr val="00B0F0"/>
                </a:solidFill>
              </a:rPr>
              <a:t>ятрышников</a:t>
            </a:r>
            <a:r>
              <a:rPr lang="ru-RU" sz="1800" dirty="0">
                <a:solidFill>
                  <a:srgbClr val="00B0F0"/>
                </a:solidFill>
              </a:rPr>
              <a:t> имеют ценное свойство обволакивать стенки желудочно-кишечного тракта, заживлять язвы и различные воспаления. </a:t>
            </a:r>
            <a:r>
              <a:rPr lang="ru-RU" sz="1800" dirty="0" err="1">
                <a:solidFill>
                  <a:srgbClr val="00B0F0"/>
                </a:solidFill>
              </a:rPr>
              <a:t>Салеп</a:t>
            </a:r>
            <a:r>
              <a:rPr lang="ru-RU" sz="1800" dirty="0">
                <a:solidFill>
                  <a:srgbClr val="00B0F0"/>
                </a:solidFill>
              </a:rPr>
              <a:t> применяют при язвах, гастритах, энтеритах, при бронхиальной астме и хронической пневмонии, туберкулезе, бронхите, при хроническом простатите, аденоме предстательной железы, применяют как стимулирующее средство при половом бессилии. Употребляют его для восстановления утраченных сил, после тяжелой болезни, от истощения, а также для поддержания бодрого самочувствия. </a:t>
            </a:r>
            <a:br>
              <a:rPr lang="ru-RU" sz="1800" dirty="0">
                <a:solidFill>
                  <a:srgbClr val="00B0F0"/>
                </a:solidFill>
              </a:rPr>
            </a:br>
            <a:r>
              <a:rPr lang="ru-RU" sz="1800" dirty="0" smtClean="0"/>
              <a:t/>
            </a:r>
            <a:br>
              <a:rPr lang="ru-RU" sz="1800" dirty="0" smtClean="0"/>
            </a:br>
            <a:endParaRPr lang="ru-RU" sz="1800" dirty="0"/>
          </a:p>
        </p:txBody>
      </p:sp>
      <p:pic>
        <p:nvPicPr>
          <p:cNvPr id="24579" name="Рисунок 3" descr="Orchis_mascula_—_Flora_Batava_—_Volume_v17.jpg"/>
          <p:cNvPicPr>
            <a:picLocks noChangeAspect="1"/>
          </p:cNvPicPr>
          <p:nvPr/>
        </p:nvPicPr>
        <p:blipFill>
          <a:blip r:embed="rId2"/>
          <a:srcRect/>
          <a:stretch>
            <a:fillRect/>
          </a:stretch>
        </p:blipFill>
        <p:spPr bwMode="auto">
          <a:xfrm>
            <a:off x="5483225" y="3000375"/>
            <a:ext cx="2668588" cy="3571875"/>
          </a:xfrm>
          <a:prstGeom prst="rect">
            <a:avLst/>
          </a:prstGeom>
          <a:noFill/>
          <a:ln w="9525">
            <a:noFill/>
            <a:miter lim="800000"/>
            <a:headEnd/>
            <a:tailEnd/>
          </a:ln>
        </p:spPr>
      </p:pic>
      <p:pic>
        <p:nvPicPr>
          <p:cNvPr id="24580" name="Рисунок 4" descr="yatr_s.jpg"/>
          <p:cNvPicPr>
            <a:picLocks noChangeAspect="1"/>
          </p:cNvPicPr>
          <p:nvPr/>
        </p:nvPicPr>
        <p:blipFill>
          <a:blip r:embed="rId3"/>
          <a:srcRect/>
          <a:stretch>
            <a:fillRect/>
          </a:stretch>
        </p:blipFill>
        <p:spPr bwMode="auto">
          <a:xfrm>
            <a:off x="1500188" y="3000375"/>
            <a:ext cx="2660650" cy="355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54300"/>
          </a:xfrm>
        </p:spPr>
        <p:txBody>
          <a:bodyPr>
            <a:normAutofit fontScale="90000"/>
          </a:bodyPr>
          <a:lstStyle/>
          <a:p>
            <a:pPr>
              <a:defRPr/>
            </a:pPr>
            <a:r>
              <a:rPr lang="ru-RU" sz="1800" b="1" i="1" u="sng" dirty="0" smtClean="0">
                <a:solidFill>
                  <a:srgbClr val="FFC000"/>
                </a:solidFill>
              </a:rPr>
              <a:t>Лук репчатый</a:t>
            </a:r>
            <a:r>
              <a:rPr lang="ru-RU" sz="1800" dirty="0" smtClean="0">
                <a:solidFill>
                  <a:srgbClr val="FFC000"/>
                </a:solidFill>
              </a:rPr>
              <a:t/>
            </a:r>
            <a:br>
              <a:rPr lang="ru-RU" sz="1800" dirty="0" smtClean="0">
                <a:solidFill>
                  <a:srgbClr val="FFC000"/>
                </a:solidFill>
              </a:rPr>
            </a:br>
            <a:r>
              <a:rPr lang="ru-RU" sz="1800" dirty="0">
                <a:solidFill>
                  <a:srgbClr val="FFC000"/>
                </a:solidFill>
              </a:rPr>
              <a:t>Лук применялся в древней медицине и широко употребляется в современной народной медицине различных стран. Свежий лук усиливает аппетит, способствует повышенному выделению пищеварительных соков, стимулирует выработку спермы, возбуждает половое влечение и ускоряет менструации, обладает хорошо выраженным . мочегонным свойством и употребляется для лечения водянки. Спиртовая настойка • лука обладает мочегонным и легким слабительным действием, предупреждает запоры, снимает боль, способствует растворению песка и мелких камней при почечнокаменной болезни. </a:t>
            </a:r>
            <a:r>
              <a:rPr lang="ru-RU" sz="1800" dirty="0" smtClean="0"/>
              <a:t/>
            </a:r>
            <a:br>
              <a:rPr lang="ru-RU" sz="1800" dirty="0" smtClean="0"/>
            </a:br>
            <a:endParaRPr lang="ru-RU" sz="1800" dirty="0"/>
          </a:p>
        </p:txBody>
      </p:sp>
      <p:pic>
        <p:nvPicPr>
          <p:cNvPr id="25603" name="Содержимое 3" descr="lukb0.jpg"/>
          <p:cNvPicPr>
            <a:picLocks noGrp="1" noChangeAspect="1"/>
          </p:cNvPicPr>
          <p:nvPr>
            <p:ph idx="1"/>
          </p:nvPr>
        </p:nvPicPr>
        <p:blipFill>
          <a:blip r:embed="rId2"/>
          <a:srcRect/>
          <a:stretch>
            <a:fillRect/>
          </a:stretch>
        </p:blipFill>
        <p:spPr>
          <a:xfrm>
            <a:off x="2286000" y="3071813"/>
            <a:ext cx="4656138" cy="314007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2000" dirty="0" smtClean="0">
                <a:solidFill>
                  <a:srgbClr val="00B0F0"/>
                </a:solidFill>
                <a:effectLst>
                  <a:outerShdw blurRad="38100" dist="38100" dir="2700000" algn="tl">
                    <a:srgbClr val="000000">
                      <a:alpha val="43137"/>
                    </a:srgbClr>
                  </a:outerShdw>
                </a:effectLst>
              </a:rPr>
              <a:t>9. Почки – </a:t>
            </a:r>
            <a:r>
              <a:rPr lang="en-US" sz="2000" dirty="0" err="1" smtClean="0">
                <a:solidFill>
                  <a:srgbClr val="00B0F0"/>
                </a:solidFill>
                <a:effectLst>
                  <a:outerShdw blurRad="38100" dist="38100" dir="2700000" algn="tl">
                    <a:srgbClr val="000000">
                      <a:alpha val="43137"/>
                    </a:srgbClr>
                  </a:outerShdw>
                </a:effectLst>
              </a:rPr>
              <a:t>Gemmae</a:t>
            </a:r>
            <a:r>
              <a:rPr lang="en-US" sz="2000" dirty="0" smtClean="0">
                <a:solidFill>
                  <a:srgbClr val="00B0F0"/>
                </a:solidFill>
                <a:effectLst>
                  <a:outerShdw blurRad="38100" dist="38100" dir="2700000" algn="tl">
                    <a:srgbClr val="000000">
                      <a:alpha val="43137"/>
                    </a:srgbClr>
                  </a:outerShdw>
                </a:effectLst>
              </a:rPr>
              <a:t> – </a:t>
            </a:r>
            <a:r>
              <a:rPr lang="ru-RU" sz="2000" dirty="0" smtClean="0">
                <a:solidFill>
                  <a:srgbClr val="00B0F0"/>
                </a:solidFill>
                <a:effectLst>
                  <a:outerShdw blurRad="38100" dist="38100" dir="2700000" algn="tl">
                    <a:srgbClr val="000000">
                      <a:alpha val="43137"/>
                    </a:srgbClr>
                  </a:outerShdw>
                </a:effectLst>
              </a:rPr>
              <a:t>сырье, представляющее собой верхушечные или боковые укороченные зачатки побегов деревьев, собранные до раскрытия почечных чешуй.</a:t>
            </a:r>
          </a:p>
        </p:txBody>
      </p:sp>
      <p:pic>
        <p:nvPicPr>
          <p:cNvPr id="26627" name="Содержимое 12" descr="лечебные-свойства-сосновых-почек.jpg"/>
          <p:cNvPicPr>
            <a:picLocks noGrp="1" noChangeAspect="1"/>
          </p:cNvPicPr>
          <p:nvPr>
            <p:ph idx="1"/>
          </p:nvPr>
        </p:nvPicPr>
        <p:blipFill>
          <a:blip r:embed="rId2"/>
          <a:srcRect/>
          <a:stretch>
            <a:fillRect/>
          </a:stretch>
        </p:blipFill>
        <p:spPr>
          <a:xfrm>
            <a:off x="2857500" y="4143375"/>
            <a:ext cx="3357563" cy="2517775"/>
          </a:xfrm>
        </p:spPr>
      </p:pic>
      <p:pic>
        <p:nvPicPr>
          <p:cNvPr id="26628" name="Рисунок 13" descr="images.jpg"/>
          <p:cNvPicPr>
            <a:picLocks noChangeAspect="1"/>
          </p:cNvPicPr>
          <p:nvPr/>
        </p:nvPicPr>
        <p:blipFill>
          <a:blip r:embed="rId3"/>
          <a:srcRect/>
          <a:stretch>
            <a:fillRect/>
          </a:stretch>
        </p:blipFill>
        <p:spPr bwMode="auto">
          <a:xfrm>
            <a:off x="6429375" y="1714500"/>
            <a:ext cx="2478088" cy="3308350"/>
          </a:xfrm>
          <a:prstGeom prst="rect">
            <a:avLst/>
          </a:prstGeom>
          <a:noFill/>
          <a:ln w="9525">
            <a:noFill/>
            <a:miter lim="800000"/>
            <a:headEnd/>
            <a:tailEnd/>
          </a:ln>
        </p:spPr>
      </p:pic>
      <p:pic>
        <p:nvPicPr>
          <p:cNvPr id="26629" name="Рисунок 14" descr="14574548_w640_h640_topol_pochki.jpg"/>
          <p:cNvPicPr>
            <a:picLocks noChangeAspect="1"/>
          </p:cNvPicPr>
          <p:nvPr/>
        </p:nvPicPr>
        <p:blipFill>
          <a:blip r:embed="rId4"/>
          <a:srcRect/>
          <a:stretch>
            <a:fillRect/>
          </a:stretch>
        </p:blipFill>
        <p:spPr bwMode="auto">
          <a:xfrm>
            <a:off x="214313" y="1785938"/>
            <a:ext cx="2428875" cy="2428875"/>
          </a:xfrm>
          <a:prstGeom prst="rect">
            <a:avLst/>
          </a:prstGeom>
          <a:noFill/>
          <a:ln w="9525">
            <a:noFill/>
            <a:miter lim="800000"/>
            <a:headEnd/>
            <a:tailEnd/>
          </a:ln>
        </p:spPr>
      </p:pic>
      <p:sp>
        <p:nvSpPr>
          <p:cNvPr id="16" name="TextBox 15"/>
          <p:cNvSpPr txBox="1"/>
          <p:nvPr/>
        </p:nvSpPr>
        <p:spPr>
          <a:xfrm>
            <a:off x="214313" y="4143375"/>
            <a:ext cx="2643187" cy="369888"/>
          </a:xfrm>
          <a:prstGeom prst="rect">
            <a:avLst/>
          </a:prstGeom>
          <a:noFill/>
        </p:spPr>
        <p:txBody>
          <a:bodyPr>
            <a:spAutoFit/>
          </a:bodyPr>
          <a:lstStyle/>
          <a:p>
            <a:pPr>
              <a:defRPr/>
            </a:pPr>
            <a:r>
              <a:rPr lang="ru-RU" dirty="0">
                <a:effectLst>
                  <a:outerShdw blurRad="38100" dist="38100" dir="2700000" algn="tl">
                    <a:srgbClr val="000000">
                      <a:alpha val="43137"/>
                    </a:srgbClr>
                  </a:outerShdw>
                </a:effectLst>
              </a:rPr>
              <a:t>Почки тополя черного</a:t>
            </a:r>
          </a:p>
        </p:txBody>
      </p:sp>
      <p:sp>
        <p:nvSpPr>
          <p:cNvPr id="17" name="TextBox 16"/>
          <p:cNvSpPr txBox="1"/>
          <p:nvPr/>
        </p:nvSpPr>
        <p:spPr>
          <a:xfrm>
            <a:off x="3643313" y="3786188"/>
            <a:ext cx="2500312" cy="369887"/>
          </a:xfrm>
          <a:prstGeom prst="rect">
            <a:avLst/>
          </a:prstGeom>
          <a:noFill/>
        </p:spPr>
        <p:txBody>
          <a:bodyPr>
            <a:spAutoFit/>
          </a:bodyPr>
          <a:lstStyle/>
          <a:p>
            <a:pPr>
              <a:defRPr/>
            </a:pPr>
            <a:r>
              <a:rPr lang="ru-RU" dirty="0">
                <a:effectLst>
                  <a:outerShdw blurRad="38100" dist="38100" dir="2700000" algn="tl">
                    <a:srgbClr val="000000">
                      <a:alpha val="43137"/>
                    </a:srgbClr>
                  </a:outerShdw>
                </a:effectLst>
              </a:rPr>
              <a:t>Сосновые почки</a:t>
            </a:r>
          </a:p>
        </p:txBody>
      </p:sp>
      <p:sp>
        <p:nvSpPr>
          <p:cNvPr id="18" name="TextBox 17"/>
          <p:cNvSpPr txBox="1"/>
          <p:nvPr/>
        </p:nvSpPr>
        <p:spPr>
          <a:xfrm>
            <a:off x="6786563" y="5000625"/>
            <a:ext cx="2214562" cy="369888"/>
          </a:xfrm>
          <a:prstGeom prst="rect">
            <a:avLst/>
          </a:prstGeom>
          <a:noFill/>
        </p:spPr>
        <p:txBody>
          <a:bodyPr>
            <a:spAutoFit/>
          </a:bodyPr>
          <a:lstStyle/>
          <a:p>
            <a:pPr>
              <a:defRPr/>
            </a:pPr>
            <a:r>
              <a:rPr lang="ru-RU" dirty="0">
                <a:effectLst>
                  <a:outerShdw blurRad="38100" dist="38100" dir="2700000" algn="tl">
                    <a:srgbClr val="000000">
                      <a:alpha val="43137"/>
                    </a:srgbClr>
                  </a:outerShdw>
                </a:effectLst>
              </a:rPr>
              <a:t>Сосновые почки</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9925"/>
          </a:xfrm>
        </p:spPr>
        <p:txBody>
          <a:bodyPr>
            <a:normAutofit fontScale="90000"/>
          </a:bodyPr>
          <a:lstStyle/>
          <a:p>
            <a:pPr>
              <a:defRPr/>
            </a:pPr>
            <a:r>
              <a:rPr lang="ru-RU" sz="1800" b="1" i="1" u="sng" dirty="0" smtClean="0">
                <a:solidFill>
                  <a:srgbClr val="00B0F0"/>
                </a:solidFill>
              </a:rPr>
              <a:t>Осина</a:t>
            </a:r>
            <a:r>
              <a:rPr lang="ru-RU" sz="1800" dirty="0" smtClean="0">
                <a:solidFill>
                  <a:srgbClr val="00B0F0"/>
                </a:solidFill>
              </a:rPr>
              <a:t> </a:t>
            </a:r>
            <a:r>
              <a:rPr lang="ru-RU" sz="1800" dirty="0">
                <a:solidFill>
                  <a:srgbClr val="00B0F0"/>
                </a:solidFill>
              </a:rPr>
              <a:t> </a:t>
            </a:r>
            <a:r>
              <a:rPr lang="ru-RU" sz="1800" dirty="0" smtClean="0">
                <a:solidFill>
                  <a:srgbClr val="00B0F0"/>
                </a:solidFill>
              </a:rPr>
              <a:t/>
            </a:r>
            <a:br>
              <a:rPr lang="ru-RU" sz="1800" dirty="0" smtClean="0">
                <a:solidFill>
                  <a:srgbClr val="00B0F0"/>
                </a:solidFill>
              </a:rPr>
            </a:br>
            <a:r>
              <a:rPr lang="ru-RU" sz="1800" dirty="0" smtClean="0">
                <a:solidFill>
                  <a:srgbClr val="00B0F0"/>
                </a:solidFill>
              </a:rPr>
              <a:t>Почки </a:t>
            </a:r>
            <a:r>
              <a:rPr lang="ru-RU" sz="1800" dirty="0">
                <a:solidFill>
                  <a:srgbClr val="00B0F0"/>
                </a:solidFill>
              </a:rPr>
              <a:t>обладают мочегонным, потогонным, вяжущим, противовоспалительным, обезболивающим и ранозаживляющим действием.</a:t>
            </a:r>
            <a:br>
              <a:rPr lang="ru-RU" sz="1800" dirty="0">
                <a:solidFill>
                  <a:srgbClr val="00B0F0"/>
                </a:solidFill>
              </a:rPr>
            </a:br>
            <a:r>
              <a:rPr lang="ru-RU" sz="1800" dirty="0">
                <a:solidFill>
                  <a:srgbClr val="00B0F0"/>
                </a:solidFill>
              </a:rPr>
              <a:t>Отвар почек применяют при поносах, лихорадке, простудных мышечных болях и как мочегонное и сильное потогонное средство. Спиртовую настойку почек в каплях употребляют при абсцессах внутренних органов.</a:t>
            </a:r>
            <a:r>
              <a:rPr lang="ru-RU" sz="1800" dirty="0"/>
              <a:t/>
            </a:r>
            <a:br>
              <a:rPr lang="ru-RU" sz="1800" dirty="0"/>
            </a:br>
            <a:endParaRPr lang="ru-RU" sz="1800" dirty="0"/>
          </a:p>
        </p:txBody>
      </p:sp>
      <p:pic>
        <p:nvPicPr>
          <p:cNvPr id="27651" name="Содержимое 5" descr="Цветки-осины.jpg"/>
          <p:cNvPicPr>
            <a:picLocks noGrp="1" noChangeAspect="1"/>
          </p:cNvPicPr>
          <p:nvPr>
            <p:ph idx="1"/>
          </p:nvPr>
        </p:nvPicPr>
        <p:blipFill>
          <a:blip r:embed="rId2"/>
          <a:srcRect/>
          <a:stretch>
            <a:fillRect/>
          </a:stretch>
        </p:blipFill>
        <p:spPr>
          <a:xfrm>
            <a:off x="5357813" y="2071688"/>
            <a:ext cx="2978150" cy="4525962"/>
          </a:xfrm>
        </p:spPr>
      </p:pic>
      <p:pic>
        <p:nvPicPr>
          <p:cNvPr id="27652" name="Рисунок 6" descr="201404201898 Почки осины 3.jpg"/>
          <p:cNvPicPr>
            <a:picLocks noChangeAspect="1"/>
          </p:cNvPicPr>
          <p:nvPr/>
        </p:nvPicPr>
        <p:blipFill>
          <a:blip r:embed="rId3"/>
          <a:srcRect/>
          <a:stretch>
            <a:fillRect/>
          </a:stretch>
        </p:blipFill>
        <p:spPr bwMode="auto">
          <a:xfrm>
            <a:off x="1000125" y="2786063"/>
            <a:ext cx="3333750" cy="222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285750"/>
            <a:ext cx="8229600" cy="1143000"/>
          </a:xfrm>
        </p:spPr>
        <p:txBody>
          <a:bodyPr/>
          <a:lstStyle/>
          <a:p>
            <a:pPr eaLnBrk="1" hangingPunct="1">
              <a:defRPr/>
            </a:pPr>
            <a:r>
              <a:rPr lang="ru-RU" sz="2000" dirty="0" smtClean="0">
                <a:solidFill>
                  <a:srgbClr val="00B0F0"/>
                </a:solidFill>
                <a:effectLst>
                  <a:outerShdw blurRad="38100" dist="38100" dir="2700000" algn="tl">
                    <a:srgbClr val="000000">
                      <a:alpha val="43137"/>
                    </a:srgbClr>
                  </a:outerShdw>
                </a:effectLst>
              </a:rPr>
              <a:t>10. Чага(березовый гриб) - </a:t>
            </a:r>
            <a:r>
              <a:rPr lang="en-US" sz="2000" dirty="0" err="1" smtClean="0">
                <a:solidFill>
                  <a:srgbClr val="00B0F0"/>
                </a:solidFill>
                <a:effectLst>
                  <a:outerShdw blurRad="38100" dist="38100" dir="2700000" algn="tl">
                    <a:srgbClr val="000000">
                      <a:alpha val="43137"/>
                    </a:srgbClr>
                  </a:outerShdw>
                </a:effectLst>
              </a:rPr>
              <a:t>Inonotus</a:t>
            </a:r>
            <a:r>
              <a:rPr lang="en-US" sz="2000" dirty="0" smtClean="0">
                <a:solidFill>
                  <a:srgbClr val="00B0F0"/>
                </a:solidFill>
                <a:effectLst>
                  <a:outerShdw blurRad="38100" dist="38100" dir="2700000" algn="tl">
                    <a:srgbClr val="000000">
                      <a:alpha val="43137"/>
                    </a:srgbClr>
                  </a:outerShdw>
                </a:effectLst>
              </a:rPr>
              <a:t> </a:t>
            </a:r>
            <a:r>
              <a:rPr lang="en-US" sz="2000" dirty="0" err="1" smtClean="0">
                <a:solidFill>
                  <a:srgbClr val="00B0F0"/>
                </a:solidFill>
                <a:effectLst>
                  <a:outerShdw blurRad="38100" dist="38100" dir="2700000" algn="tl">
                    <a:srgbClr val="000000">
                      <a:alpha val="43137"/>
                    </a:srgbClr>
                  </a:outerShdw>
                </a:effectLst>
              </a:rPr>
              <a:t>obliquus</a:t>
            </a:r>
            <a:r>
              <a:rPr lang="ru-RU" sz="2000" dirty="0" smtClean="0">
                <a:solidFill>
                  <a:srgbClr val="00B0F0"/>
                </a:solidFill>
                <a:effectLst>
                  <a:outerShdw blurRad="38100" dist="38100" dir="2700000" algn="tl">
                    <a:srgbClr val="000000">
                      <a:alpha val="43137"/>
                    </a:srgbClr>
                  </a:outerShdw>
                </a:effectLst>
              </a:rPr>
              <a:t>, представляет собой высушенный нарост на стволах</a:t>
            </a:r>
          </a:p>
        </p:txBody>
      </p:sp>
      <p:pic>
        <p:nvPicPr>
          <p:cNvPr id="28675" name="Содержимое 3" descr="164.jpg"/>
          <p:cNvPicPr>
            <a:picLocks noGrp="1" noChangeAspect="1"/>
          </p:cNvPicPr>
          <p:nvPr>
            <p:ph idx="1"/>
          </p:nvPr>
        </p:nvPicPr>
        <p:blipFill>
          <a:blip r:embed="rId2"/>
          <a:srcRect/>
          <a:stretch>
            <a:fillRect/>
          </a:stretch>
        </p:blipFill>
        <p:spPr>
          <a:xfrm>
            <a:off x="3214688" y="4143375"/>
            <a:ext cx="3357562" cy="2519363"/>
          </a:xfrm>
        </p:spPr>
      </p:pic>
      <p:pic>
        <p:nvPicPr>
          <p:cNvPr id="28676" name="Рисунок 4" descr="berezovij-grip.jpg"/>
          <p:cNvPicPr>
            <a:picLocks noChangeAspect="1"/>
          </p:cNvPicPr>
          <p:nvPr/>
        </p:nvPicPr>
        <p:blipFill>
          <a:blip r:embed="rId3"/>
          <a:srcRect/>
          <a:stretch>
            <a:fillRect/>
          </a:stretch>
        </p:blipFill>
        <p:spPr bwMode="auto">
          <a:xfrm>
            <a:off x="285750" y="1500188"/>
            <a:ext cx="3409950" cy="2557462"/>
          </a:xfrm>
          <a:prstGeom prst="rect">
            <a:avLst/>
          </a:prstGeom>
          <a:noFill/>
          <a:ln w="9525">
            <a:noFill/>
            <a:miter lim="800000"/>
            <a:headEnd/>
            <a:tailEnd/>
          </a:ln>
        </p:spPr>
      </p:pic>
      <p:pic>
        <p:nvPicPr>
          <p:cNvPr id="28677" name="Рисунок 5" descr="Березовый-гриб-Чага.jpg"/>
          <p:cNvPicPr>
            <a:picLocks noChangeAspect="1"/>
          </p:cNvPicPr>
          <p:nvPr/>
        </p:nvPicPr>
        <p:blipFill>
          <a:blip r:embed="rId4"/>
          <a:srcRect/>
          <a:stretch>
            <a:fillRect/>
          </a:stretch>
        </p:blipFill>
        <p:spPr bwMode="auto">
          <a:xfrm>
            <a:off x="5500688" y="1500188"/>
            <a:ext cx="3429000" cy="257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5737"/>
          </a:xfrm>
        </p:spPr>
        <p:txBody>
          <a:bodyPr>
            <a:normAutofit fontScale="90000"/>
          </a:bodyPr>
          <a:lstStyle/>
          <a:p>
            <a:pPr>
              <a:defRPr/>
            </a:pPr>
            <a:r>
              <a:rPr lang="ru-RU" sz="1800" b="1" i="1" u="sng" dirty="0" smtClean="0">
                <a:solidFill>
                  <a:srgbClr val="00B0F0"/>
                </a:solidFill>
              </a:rPr>
              <a:t>Чага</a:t>
            </a:r>
            <a:r>
              <a:rPr lang="ru-RU" sz="1800" dirty="0" smtClean="0">
                <a:solidFill>
                  <a:srgbClr val="00B0F0"/>
                </a:solidFill>
              </a:rPr>
              <a:t/>
            </a:r>
            <a:br>
              <a:rPr lang="ru-RU" sz="1800" dirty="0" smtClean="0">
                <a:solidFill>
                  <a:srgbClr val="00B0F0"/>
                </a:solidFill>
              </a:rPr>
            </a:br>
            <a:r>
              <a:rPr lang="ru-RU" sz="1800" dirty="0" smtClean="0">
                <a:solidFill>
                  <a:srgbClr val="00B0F0"/>
                </a:solidFill>
              </a:rPr>
              <a:t>Лечебный </a:t>
            </a:r>
            <a:r>
              <a:rPr lang="ru-RU" sz="1800" dirty="0">
                <a:solidFill>
                  <a:srgbClr val="00B0F0"/>
                </a:solidFill>
              </a:rPr>
              <a:t>эффект чаги основан на воздействии на организм активных биогенных стимуляторов. Они укрепляют иммунитет, стимулируют нейрогуморальную и центральную нервную системы, значительно улучшают обменные процессы в организме.</a:t>
            </a:r>
            <a:br>
              <a:rPr lang="ru-RU" sz="1800" dirty="0">
                <a:solidFill>
                  <a:srgbClr val="00B0F0"/>
                </a:solidFill>
              </a:rPr>
            </a:br>
            <a:r>
              <a:rPr lang="ru-RU" sz="1800" dirty="0">
                <a:solidFill>
                  <a:srgbClr val="00B0F0"/>
                </a:solidFill>
              </a:rPr>
              <a:t>В результате воздействия препаратов из чаги активизируется обмен веществ в тканях мозга, повышается биоэлектрическая активность коры головного мозга. Также чага способствует восстановлению активности замедленных ферментных процессов и действует, как общеукрепляющий </a:t>
            </a:r>
            <a:r>
              <a:rPr lang="ru-RU" sz="1800" dirty="0" err="1">
                <a:solidFill>
                  <a:srgbClr val="00B0F0"/>
                </a:solidFill>
              </a:rPr>
              <a:t>иммуномодулятор</a:t>
            </a:r>
            <a:r>
              <a:rPr lang="ru-RU" sz="1800" dirty="0">
                <a:solidFill>
                  <a:srgbClr val="00B0F0"/>
                </a:solidFill>
              </a:rPr>
              <a:t>. В результате приема препаратов из березового гриба нормализуется деятельность дыхательной и </a:t>
            </a:r>
            <a:r>
              <a:rPr lang="ru-RU" sz="1800" dirty="0" err="1">
                <a:solidFill>
                  <a:srgbClr val="00B0F0"/>
                </a:solidFill>
              </a:rPr>
              <a:t>сердечно-сосудистой</a:t>
            </a:r>
            <a:r>
              <a:rPr lang="ru-RU" sz="1800" dirty="0">
                <a:solidFill>
                  <a:srgbClr val="00B0F0"/>
                </a:solidFill>
              </a:rPr>
              <a:t> системы.</a:t>
            </a:r>
            <a:r>
              <a:rPr lang="ru-RU" sz="1800" dirty="0"/>
              <a:t/>
            </a:r>
            <a:br>
              <a:rPr lang="ru-RU" sz="1800" dirty="0"/>
            </a:br>
            <a:endParaRPr lang="ru-RU" sz="1800" dirty="0"/>
          </a:p>
        </p:txBody>
      </p:sp>
      <p:pic>
        <p:nvPicPr>
          <p:cNvPr id="29699" name="Содержимое 3" descr="скачанные файлы (2).jpg"/>
          <p:cNvPicPr>
            <a:picLocks noGrp="1" noChangeAspect="1"/>
          </p:cNvPicPr>
          <p:nvPr>
            <p:ph idx="1"/>
          </p:nvPr>
        </p:nvPicPr>
        <p:blipFill>
          <a:blip r:embed="rId2"/>
          <a:srcRect/>
          <a:stretch>
            <a:fillRect/>
          </a:stretch>
        </p:blipFill>
        <p:spPr>
          <a:xfrm>
            <a:off x="5929313" y="3571875"/>
            <a:ext cx="2466975" cy="1847850"/>
          </a:xfrm>
        </p:spPr>
      </p:pic>
      <p:pic>
        <p:nvPicPr>
          <p:cNvPr id="29700" name="Рисунок 4" descr="poleznye-svojstva-griba-chaga1.jpg"/>
          <p:cNvPicPr>
            <a:picLocks noChangeAspect="1"/>
          </p:cNvPicPr>
          <p:nvPr/>
        </p:nvPicPr>
        <p:blipFill>
          <a:blip r:embed="rId3"/>
          <a:srcRect/>
          <a:stretch>
            <a:fillRect/>
          </a:stretch>
        </p:blipFill>
        <p:spPr bwMode="auto">
          <a:xfrm>
            <a:off x="1643063" y="3143250"/>
            <a:ext cx="3810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2000" dirty="0" smtClean="0">
                <a:solidFill>
                  <a:srgbClr val="00B0F0"/>
                </a:solidFill>
                <a:effectLst>
                  <a:outerShdw blurRad="38100" dist="38100" dir="2700000" algn="tl">
                    <a:srgbClr val="000000">
                      <a:alpha val="43137"/>
                    </a:srgbClr>
                  </a:outerShdw>
                </a:effectLst>
              </a:rPr>
              <a:t>11. Ламинарии слоевища(морская капуста) </a:t>
            </a:r>
            <a:r>
              <a:rPr lang="en-US" sz="2000" dirty="0" err="1" smtClean="0">
                <a:solidFill>
                  <a:srgbClr val="00B0F0"/>
                </a:solidFill>
                <a:effectLst>
                  <a:outerShdw blurRad="38100" dist="38100" dir="2700000" algn="tl">
                    <a:srgbClr val="000000">
                      <a:alpha val="43137"/>
                    </a:srgbClr>
                  </a:outerShdw>
                </a:effectLst>
              </a:rPr>
              <a:t>Laminariae</a:t>
            </a:r>
            <a:r>
              <a:rPr lang="ru-RU" sz="2000" dirty="0" smtClean="0">
                <a:solidFill>
                  <a:srgbClr val="00B0F0"/>
                </a:solidFill>
                <a:effectLst>
                  <a:outerShdw blurRad="38100" dist="38100" dir="2700000" algn="tl">
                    <a:srgbClr val="000000">
                      <a:alpha val="43137"/>
                    </a:srgbClr>
                  </a:outerShdw>
                </a:effectLst>
              </a:rPr>
              <a:t> </a:t>
            </a:r>
            <a:r>
              <a:rPr lang="en-US" sz="2000" dirty="0" err="1" smtClean="0">
                <a:solidFill>
                  <a:srgbClr val="00B0F0"/>
                </a:solidFill>
                <a:effectLst>
                  <a:outerShdw blurRad="38100" dist="38100" dir="2700000" algn="tl">
                    <a:srgbClr val="000000">
                      <a:alpha val="43137"/>
                    </a:srgbClr>
                  </a:outerShdw>
                </a:effectLst>
              </a:rPr>
              <a:t>thalli</a:t>
            </a:r>
            <a:r>
              <a:rPr lang="en-US" sz="2000" dirty="0" smtClean="0">
                <a:solidFill>
                  <a:srgbClr val="00B0F0"/>
                </a:solidFill>
                <a:effectLst>
                  <a:outerShdw blurRad="38100" dist="38100" dir="2700000" algn="tl">
                    <a:srgbClr val="000000">
                      <a:alpha val="43137"/>
                    </a:srgbClr>
                  </a:outerShdw>
                </a:effectLst>
              </a:rPr>
              <a:t> – </a:t>
            </a:r>
            <a:r>
              <a:rPr lang="ru-RU" sz="2000" dirty="0" smtClean="0">
                <a:solidFill>
                  <a:srgbClr val="00B0F0"/>
                </a:solidFill>
                <a:effectLst>
                  <a:outerShdw blurRad="38100" dist="38100" dir="2700000" algn="tl">
                    <a:srgbClr val="000000">
                      <a:alpha val="43137"/>
                    </a:srgbClr>
                  </a:outerShdw>
                </a:effectLst>
              </a:rPr>
              <a:t>слоевища бурых морских водорослей, ламинарий японской</a:t>
            </a:r>
          </a:p>
        </p:txBody>
      </p:sp>
      <p:pic>
        <p:nvPicPr>
          <p:cNvPr id="30723" name="Содержимое 3" descr="2186030.jpg"/>
          <p:cNvPicPr>
            <a:picLocks noGrp="1" noChangeAspect="1"/>
          </p:cNvPicPr>
          <p:nvPr>
            <p:ph idx="1"/>
          </p:nvPr>
        </p:nvPicPr>
        <p:blipFill>
          <a:blip r:embed="rId2"/>
          <a:srcRect/>
          <a:stretch>
            <a:fillRect/>
          </a:stretch>
        </p:blipFill>
        <p:spPr>
          <a:xfrm>
            <a:off x="5000625" y="2786058"/>
            <a:ext cx="3643313" cy="3663955"/>
          </a:xfrm>
        </p:spPr>
      </p:pic>
      <p:pic>
        <p:nvPicPr>
          <p:cNvPr id="30724" name="Рисунок 4" descr="noindex_dry-seaweed1.jpg"/>
          <p:cNvPicPr>
            <a:picLocks noChangeAspect="1"/>
          </p:cNvPicPr>
          <p:nvPr/>
        </p:nvPicPr>
        <p:blipFill>
          <a:blip r:embed="rId3"/>
          <a:srcRect/>
          <a:stretch>
            <a:fillRect/>
          </a:stretch>
        </p:blipFill>
        <p:spPr bwMode="auto">
          <a:xfrm>
            <a:off x="785813" y="4214813"/>
            <a:ext cx="3714750" cy="2222500"/>
          </a:xfrm>
          <a:prstGeom prst="rect">
            <a:avLst/>
          </a:prstGeom>
          <a:noFill/>
          <a:ln w="9525">
            <a:noFill/>
            <a:miter lim="800000"/>
            <a:headEnd/>
            <a:tailEnd/>
          </a:ln>
        </p:spPr>
      </p:pic>
      <p:pic>
        <p:nvPicPr>
          <p:cNvPr id="30725" name="Рисунок 5" descr="vodorosli.jpg"/>
          <p:cNvPicPr>
            <a:picLocks noChangeAspect="1"/>
          </p:cNvPicPr>
          <p:nvPr/>
        </p:nvPicPr>
        <p:blipFill>
          <a:blip r:embed="rId4"/>
          <a:srcRect/>
          <a:stretch>
            <a:fillRect/>
          </a:stretch>
        </p:blipFill>
        <p:spPr bwMode="auto">
          <a:xfrm>
            <a:off x="785813" y="2357430"/>
            <a:ext cx="3714750" cy="17303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457200" y="274638"/>
            <a:ext cx="8229600" cy="2725737"/>
          </a:xfrm>
        </p:spPr>
        <p:txBody>
          <a:bodyPr/>
          <a:lstStyle/>
          <a:p>
            <a:r>
              <a:rPr lang="ru-RU" sz="1800" b="1" i="1" u="sng" dirty="0" smtClean="0">
                <a:solidFill>
                  <a:srgbClr val="00B0F0"/>
                </a:solidFill>
              </a:rPr>
              <a:t>Ламинария слоевища</a:t>
            </a:r>
            <a:r>
              <a:rPr lang="ru-RU" sz="1800" dirty="0" smtClean="0">
                <a:solidFill>
                  <a:srgbClr val="00B0F0"/>
                </a:solidFill>
              </a:rPr>
              <a:t/>
            </a:r>
            <a:br>
              <a:rPr lang="ru-RU" sz="1800" dirty="0" smtClean="0">
                <a:solidFill>
                  <a:srgbClr val="00B0F0"/>
                </a:solidFill>
              </a:rPr>
            </a:br>
            <a:r>
              <a:rPr lang="ru-RU" sz="1800" dirty="0" smtClean="0">
                <a:solidFill>
                  <a:srgbClr val="00B0F0"/>
                </a:solidFill>
              </a:rPr>
              <a:t>Слоевища ламинарии применяются как мягкое слабительное средство при хронических атонических запорах (в том числе у больных с </a:t>
            </a:r>
            <a:r>
              <a:rPr lang="ru-RU" sz="1800" dirty="0" err="1" smtClean="0">
                <a:solidFill>
                  <a:srgbClr val="00B0F0"/>
                </a:solidFill>
              </a:rPr>
              <a:t>гиперлипидемией</a:t>
            </a:r>
            <a:r>
              <a:rPr lang="ru-RU" sz="1800" dirty="0" smtClean="0">
                <a:solidFill>
                  <a:srgbClr val="00B0F0"/>
                </a:solidFill>
              </a:rPr>
              <a:t>).</a:t>
            </a:r>
            <a:br>
              <a:rPr lang="ru-RU" sz="1800" dirty="0" smtClean="0">
                <a:solidFill>
                  <a:srgbClr val="00B0F0"/>
                </a:solidFill>
              </a:rPr>
            </a:br>
            <a:r>
              <a:rPr lang="ru-RU" sz="1800" dirty="0" smtClean="0">
                <a:solidFill>
                  <a:srgbClr val="00B0F0"/>
                </a:solidFill>
              </a:rPr>
              <a:t>Ламинарию назначают как дополнительное средство при атеросклерозе, для лечения и профилактики эндемического зоба, гипертиреоза, легких форм базедовой болезни, хронических и острых энтероколитах, проктитах.</a:t>
            </a:r>
            <a:br>
              <a:rPr lang="ru-RU" sz="1800" dirty="0" smtClean="0">
                <a:solidFill>
                  <a:srgbClr val="00B0F0"/>
                </a:solidFill>
              </a:rPr>
            </a:br>
            <a:endParaRPr lang="ru-RU" sz="1800" dirty="0" smtClean="0">
              <a:solidFill>
                <a:srgbClr val="00B0F0"/>
              </a:solidFill>
            </a:endParaRPr>
          </a:p>
        </p:txBody>
      </p:sp>
      <p:pic>
        <p:nvPicPr>
          <p:cNvPr id="31747" name="Содержимое 3" descr="03-2.jpg"/>
          <p:cNvPicPr>
            <a:picLocks noGrp="1" noChangeAspect="1"/>
          </p:cNvPicPr>
          <p:nvPr>
            <p:ph idx="1"/>
          </p:nvPr>
        </p:nvPicPr>
        <p:blipFill>
          <a:blip r:embed="rId2"/>
          <a:srcRect/>
          <a:stretch>
            <a:fillRect/>
          </a:stretch>
        </p:blipFill>
        <p:spPr>
          <a:xfrm>
            <a:off x="1071563" y="2714625"/>
            <a:ext cx="7094537" cy="34290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2000" dirty="0" smtClean="0">
                <a:solidFill>
                  <a:srgbClr val="00B0F0"/>
                </a:solidFill>
                <a:effectLst>
                  <a:outerShdw blurRad="38100" dist="38100" dir="2700000" algn="tl">
                    <a:srgbClr val="000000">
                      <a:alpha val="43137"/>
                    </a:srgbClr>
                  </a:outerShdw>
                </a:effectLst>
              </a:rPr>
              <a:t>12.  Рожки спорыньи – </a:t>
            </a:r>
            <a:r>
              <a:rPr lang="en-US" sz="2000" dirty="0" err="1" smtClean="0">
                <a:solidFill>
                  <a:srgbClr val="00B0F0"/>
                </a:solidFill>
                <a:effectLst>
                  <a:outerShdw blurRad="38100" dist="38100" dir="2700000" algn="tl">
                    <a:srgbClr val="000000">
                      <a:alpha val="43137"/>
                    </a:srgbClr>
                  </a:outerShdw>
                </a:effectLst>
              </a:rPr>
              <a:t>Cornua</a:t>
            </a:r>
            <a:r>
              <a:rPr lang="en-US" sz="2000" dirty="0" smtClean="0">
                <a:solidFill>
                  <a:srgbClr val="00B0F0"/>
                </a:solidFill>
                <a:effectLst>
                  <a:outerShdw blurRad="38100" dist="38100" dir="2700000" algn="tl">
                    <a:srgbClr val="000000">
                      <a:alpha val="43137"/>
                    </a:srgbClr>
                  </a:outerShdw>
                </a:effectLst>
              </a:rPr>
              <a:t> </a:t>
            </a:r>
            <a:r>
              <a:rPr lang="en-US" sz="2000" dirty="0" err="1" smtClean="0">
                <a:solidFill>
                  <a:srgbClr val="00B0F0"/>
                </a:solidFill>
                <a:effectLst>
                  <a:outerShdw blurRad="38100" dist="38100" dir="2700000" algn="tl">
                    <a:srgbClr val="000000">
                      <a:alpha val="43137"/>
                    </a:srgbClr>
                  </a:outerShdw>
                </a:effectLst>
              </a:rPr>
              <a:t>Secalis</a:t>
            </a:r>
            <a:r>
              <a:rPr lang="en-US" sz="2000" dirty="0" smtClean="0">
                <a:solidFill>
                  <a:srgbClr val="00B0F0"/>
                </a:solidFill>
                <a:effectLst>
                  <a:outerShdw blurRad="38100" dist="38100" dir="2700000" algn="tl">
                    <a:srgbClr val="000000">
                      <a:alpha val="43137"/>
                    </a:srgbClr>
                  </a:outerShdw>
                </a:effectLst>
              </a:rPr>
              <a:t> </a:t>
            </a:r>
            <a:r>
              <a:rPr lang="en-US" sz="2000" dirty="0" err="1" smtClean="0">
                <a:solidFill>
                  <a:srgbClr val="00B0F0"/>
                </a:solidFill>
                <a:effectLst>
                  <a:outerShdw blurRad="38100" dist="38100" dir="2700000" algn="tl">
                    <a:srgbClr val="000000">
                      <a:alpha val="43137"/>
                    </a:srgbClr>
                  </a:outerShdw>
                </a:effectLst>
              </a:rPr>
              <a:t>cornuti</a:t>
            </a:r>
            <a:r>
              <a:rPr lang="en-US" sz="2000" dirty="0" smtClean="0">
                <a:solidFill>
                  <a:srgbClr val="00B0F0"/>
                </a:solidFill>
                <a:effectLst>
                  <a:outerShdw blurRad="38100" dist="38100" dir="2700000" algn="tl">
                    <a:srgbClr val="000000">
                      <a:alpha val="43137"/>
                    </a:srgbClr>
                  </a:outerShdw>
                </a:effectLst>
              </a:rPr>
              <a:t> – </a:t>
            </a:r>
            <a:r>
              <a:rPr lang="ru-RU" sz="2000" dirty="0" smtClean="0">
                <a:solidFill>
                  <a:srgbClr val="00B0F0"/>
                </a:solidFill>
                <a:effectLst>
                  <a:outerShdw blurRad="38100" dist="38100" dir="2700000" algn="tl">
                    <a:srgbClr val="000000">
                      <a:alpha val="43137"/>
                    </a:srgbClr>
                  </a:outerShdw>
                </a:effectLst>
              </a:rPr>
              <a:t>покоящаяся стадия (склероции) </a:t>
            </a:r>
            <a:r>
              <a:rPr lang="ru-RU" sz="2000" dirty="0" err="1" smtClean="0">
                <a:solidFill>
                  <a:srgbClr val="00B0F0"/>
                </a:solidFill>
                <a:effectLst>
                  <a:outerShdw blurRad="38100" dist="38100" dir="2700000" algn="tl">
                    <a:srgbClr val="000000">
                      <a:alpha val="43137"/>
                    </a:srgbClr>
                  </a:outerShdw>
                </a:effectLst>
              </a:rPr>
              <a:t>аскомицетного</a:t>
            </a:r>
            <a:r>
              <a:rPr lang="ru-RU" sz="2000" dirty="0" smtClean="0">
                <a:solidFill>
                  <a:srgbClr val="00B0F0"/>
                </a:solidFill>
                <a:effectLst>
                  <a:outerShdw blurRad="38100" dist="38100" dir="2700000" algn="tl">
                    <a:srgbClr val="000000">
                      <a:alpha val="43137"/>
                    </a:srgbClr>
                  </a:outerShdw>
                </a:effectLst>
              </a:rPr>
              <a:t> гриба спорыньи пурпурной</a:t>
            </a:r>
          </a:p>
        </p:txBody>
      </p:sp>
      <p:pic>
        <p:nvPicPr>
          <p:cNvPr id="32771" name="Содержимое 3" descr="СПОРЫНЬЯ.jpg"/>
          <p:cNvPicPr>
            <a:picLocks noGrp="1" noChangeAspect="1"/>
          </p:cNvPicPr>
          <p:nvPr>
            <p:ph idx="1"/>
          </p:nvPr>
        </p:nvPicPr>
        <p:blipFill>
          <a:blip r:embed="rId2"/>
          <a:srcRect/>
          <a:stretch>
            <a:fillRect/>
          </a:stretch>
        </p:blipFill>
        <p:spPr>
          <a:xfrm>
            <a:off x="2857500" y="2428867"/>
            <a:ext cx="3702050" cy="407194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14422"/>
            <a:ext cx="8229600" cy="5360114"/>
          </a:xfrm>
        </p:spPr>
        <p:txBody>
          <a:bodyPr/>
          <a:lstStyle/>
          <a:p>
            <a:r>
              <a:rPr lang="ru-RU" dirty="0" smtClean="0">
                <a:solidFill>
                  <a:srgbClr val="002060"/>
                </a:solidFill>
              </a:rPr>
              <a:t>Автором нового учения о лекарственных растениях был врач и фармацевт древности Клавдий Гален (131-210 гг. до н.э.). Им написано около 200 трудов по медицине. Он был одним из инициаторов стандартной технологии получения лечебных препаратов (настойки, экстракты и др. лекарственные формы) из растительного сырья.</a:t>
            </a:r>
          </a:p>
          <a:p>
            <a:endParaRPr lang="ru-RU" dirty="0">
              <a:solidFill>
                <a:srgbClr val="00206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2154237"/>
          </a:xfrm>
        </p:spPr>
        <p:txBody>
          <a:bodyPr>
            <a:normAutofit fontScale="90000"/>
          </a:bodyPr>
          <a:lstStyle/>
          <a:p>
            <a:pPr>
              <a:defRPr/>
            </a:pPr>
            <a:r>
              <a:rPr lang="ru-RU" sz="1800" b="1" i="1" u="sng" dirty="0" smtClean="0">
                <a:solidFill>
                  <a:srgbClr val="00B0F0"/>
                </a:solidFill>
              </a:rPr>
              <a:t>Рожки спорыньи</a:t>
            </a:r>
            <a:r>
              <a:rPr lang="ru-RU" sz="1800" dirty="0" smtClean="0">
                <a:solidFill>
                  <a:srgbClr val="00B0F0"/>
                </a:solidFill>
              </a:rPr>
              <a:t/>
            </a:r>
            <a:br>
              <a:rPr lang="ru-RU" sz="1800" dirty="0" smtClean="0">
                <a:solidFill>
                  <a:srgbClr val="00B0F0"/>
                </a:solidFill>
              </a:rPr>
            </a:br>
            <a:r>
              <a:rPr lang="ru-RU" sz="1800" dirty="0">
                <a:solidFill>
                  <a:srgbClr val="00B0F0"/>
                </a:solidFill>
              </a:rPr>
              <a:t>При гидрировании алкалоиды спорыньи теряют токсичность и приобретают сосудорасширяющее и гипотензивное действие. Поэтому </a:t>
            </a:r>
            <a:r>
              <a:rPr lang="ru-RU" sz="1800" dirty="0" smtClean="0">
                <a:solidFill>
                  <a:srgbClr val="00B0F0"/>
                </a:solidFill>
              </a:rPr>
              <a:t>их, </a:t>
            </a:r>
            <a:r>
              <a:rPr lang="ru-RU" sz="1800" dirty="0">
                <a:solidFill>
                  <a:srgbClr val="00B0F0"/>
                </a:solidFill>
              </a:rPr>
              <a:t>используют для лечения гипертонии и заболеваний, сопровождающихся нарушением кровообращения, мигрени, при </a:t>
            </a:r>
            <a:r>
              <a:rPr lang="ru-RU" sz="1800" dirty="0" err="1">
                <a:solidFill>
                  <a:srgbClr val="00B0F0"/>
                </a:solidFill>
              </a:rPr>
              <a:t>коронароспазме</a:t>
            </a:r>
            <a:r>
              <a:rPr lang="ru-RU" sz="1800" dirty="0">
                <a:solidFill>
                  <a:srgbClr val="00B0F0"/>
                </a:solidFill>
              </a:rPr>
              <a:t>, опоясывающем лишае и некоторых психических заболеваниях. Они входят также в состав комплексных препаратов, назначаемых от головной боли различного происхождения, при климактерических неврозах, гипертиреозе, легкой возбудимости, </a:t>
            </a:r>
            <a:r>
              <a:rPr lang="ru-RU" sz="1800" dirty="0" smtClean="0">
                <a:solidFill>
                  <a:srgbClr val="00B0F0"/>
                </a:solidFill>
              </a:rPr>
              <a:t>бессоннице</a:t>
            </a:r>
            <a:r>
              <a:rPr lang="ru-RU" sz="1800" dirty="0">
                <a:solidFill>
                  <a:srgbClr val="00B0F0"/>
                </a:solidFill>
              </a:rPr>
              <a:t>.</a:t>
            </a:r>
          </a:p>
        </p:txBody>
      </p:sp>
      <p:pic>
        <p:nvPicPr>
          <p:cNvPr id="33795" name="Содержимое 3" descr="0_5fcc6_32d57491_L.jpg"/>
          <p:cNvPicPr>
            <a:picLocks noGrp="1" noChangeAspect="1"/>
          </p:cNvPicPr>
          <p:nvPr>
            <p:ph idx="1"/>
          </p:nvPr>
        </p:nvPicPr>
        <p:blipFill>
          <a:blip r:embed="rId2"/>
          <a:srcRect/>
          <a:stretch>
            <a:fillRect/>
          </a:stretch>
        </p:blipFill>
        <p:spPr>
          <a:xfrm>
            <a:off x="6143625" y="2500313"/>
            <a:ext cx="2643188" cy="3452812"/>
          </a:xfrm>
        </p:spPr>
      </p:pic>
      <p:pic>
        <p:nvPicPr>
          <p:cNvPr id="33796" name="Рисунок 4" descr="Sporynya_3.jpg"/>
          <p:cNvPicPr>
            <a:picLocks noChangeAspect="1"/>
          </p:cNvPicPr>
          <p:nvPr/>
        </p:nvPicPr>
        <p:blipFill>
          <a:blip r:embed="rId3"/>
          <a:srcRect/>
          <a:stretch>
            <a:fillRect/>
          </a:stretch>
        </p:blipFill>
        <p:spPr bwMode="auto">
          <a:xfrm>
            <a:off x="500063" y="2500313"/>
            <a:ext cx="2786062" cy="3430587"/>
          </a:xfrm>
          <a:prstGeom prst="rect">
            <a:avLst/>
          </a:prstGeom>
          <a:noFill/>
          <a:ln w="9525">
            <a:noFill/>
            <a:miter lim="800000"/>
            <a:headEnd/>
            <a:tailEnd/>
          </a:ln>
        </p:spPr>
      </p:pic>
      <p:pic>
        <p:nvPicPr>
          <p:cNvPr id="33797" name="Рисунок 5" descr="images.jpg"/>
          <p:cNvPicPr>
            <a:picLocks noChangeAspect="1"/>
          </p:cNvPicPr>
          <p:nvPr/>
        </p:nvPicPr>
        <p:blipFill>
          <a:blip r:embed="rId4"/>
          <a:srcRect/>
          <a:stretch>
            <a:fillRect/>
          </a:stretch>
        </p:blipFill>
        <p:spPr bwMode="auto">
          <a:xfrm>
            <a:off x="3714750" y="2500313"/>
            <a:ext cx="19431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1143008"/>
          </a:xfrm>
        </p:spPr>
        <p:txBody>
          <a:bodyPr>
            <a:normAutofit fontScale="90000"/>
          </a:bodyPr>
          <a:lstStyle/>
          <a:p>
            <a:r>
              <a:rPr lang="ru-RU" sz="3200" b="1" dirty="0" smtClean="0"/>
              <a:t>5. </a:t>
            </a:r>
            <a:r>
              <a:rPr lang="ru-RU" sz="3200" b="1" dirty="0" err="1" smtClean="0"/>
              <a:t>Фармако-терапевтическая</a:t>
            </a:r>
            <a:r>
              <a:rPr lang="ru-RU" sz="3200" b="1" dirty="0" smtClean="0"/>
              <a:t> классификация</a:t>
            </a:r>
            <a:r>
              <a:rPr lang="ru-RU" sz="3200" dirty="0" smtClean="0"/>
              <a:t/>
            </a:r>
            <a:br>
              <a:rPr lang="ru-RU" sz="3200" dirty="0" smtClean="0"/>
            </a:br>
            <a:endParaRPr lang="ru-RU" sz="3200" dirty="0"/>
          </a:p>
        </p:txBody>
      </p:sp>
      <p:sp>
        <p:nvSpPr>
          <p:cNvPr id="3" name="Содержимое 2"/>
          <p:cNvSpPr>
            <a:spLocks noGrp="1"/>
          </p:cNvSpPr>
          <p:nvPr>
            <p:ph idx="1"/>
          </p:nvPr>
        </p:nvSpPr>
        <p:spPr>
          <a:xfrm>
            <a:off x="457200" y="1785926"/>
            <a:ext cx="8229600" cy="4788610"/>
          </a:xfrm>
        </p:spPr>
        <p:txBody>
          <a:bodyPr>
            <a:normAutofit fontScale="70000" lnSpcReduction="20000"/>
          </a:bodyPr>
          <a:lstStyle/>
          <a:p>
            <a:r>
              <a:rPr lang="ru-RU" b="1" dirty="0" smtClean="0">
                <a:solidFill>
                  <a:srgbClr val="002060"/>
                </a:solidFill>
              </a:rPr>
              <a:t>-  ЛР и ЛРС – источники противовоспалительных средств.</a:t>
            </a:r>
          </a:p>
          <a:p>
            <a:r>
              <a:rPr lang="ru-RU" b="1" dirty="0" smtClean="0">
                <a:solidFill>
                  <a:srgbClr val="002060"/>
                </a:solidFill>
              </a:rPr>
              <a:t>- ЛР и ЛРС – источники </a:t>
            </a:r>
            <a:r>
              <a:rPr lang="ru-RU" b="1" dirty="0" err="1" smtClean="0">
                <a:solidFill>
                  <a:srgbClr val="002060"/>
                </a:solidFill>
              </a:rPr>
              <a:t>антимикробных</a:t>
            </a:r>
            <a:r>
              <a:rPr lang="ru-RU" b="1" dirty="0" smtClean="0">
                <a:solidFill>
                  <a:srgbClr val="002060"/>
                </a:solidFill>
              </a:rPr>
              <a:t> средств.</a:t>
            </a:r>
          </a:p>
          <a:p>
            <a:r>
              <a:rPr lang="ru-RU" b="1" dirty="0" smtClean="0">
                <a:solidFill>
                  <a:srgbClr val="002060"/>
                </a:solidFill>
              </a:rPr>
              <a:t>- ЛР и ЛРС – источники </a:t>
            </a:r>
            <a:r>
              <a:rPr lang="ru-RU" b="1" dirty="0" err="1" smtClean="0">
                <a:solidFill>
                  <a:srgbClr val="002060"/>
                </a:solidFill>
              </a:rPr>
              <a:t>сердечно-сосудистых</a:t>
            </a:r>
            <a:r>
              <a:rPr lang="ru-RU" b="1" dirty="0" smtClean="0">
                <a:solidFill>
                  <a:srgbClr val="002060"/>
                </a:solidFill>
              </a:rPr>
              <a:t> средств.</a:t>
            </a:r>
          </a:p>
          <a:p>
            <a:r>
              <a:rPr lang="ru-RU" b="1" dirty="0" smtClean="0">
                <a:solidFill>
                  <a:srgbClr val="002060"/>
                </a:solidFill>
              </a:rPr>
              <a:t>- ЛР и ЛРС – источники слабительных средств.</a:t>
            </a:r>
          </a:p>
          <a:p>
            <a:r>
              <a:rPr lang="ru-RU" b="1" dirty="0" smtClean="0">
                <a:solidFill>
                  <a:srgbClr val="002060"/>
                </a:solidFill>
              </a:rPr>
              <a:t>- ЛР и ЛРС – источники гипотензивных лекарственных средств</a:t>
            </a:r>
          </a:p>
          <a:p>
            <a:r>
              <a:rPr lang="ru-RU" b="1" dirty="0" smtClean="0">
                <a:solidFill>
                  <a:srgbClr val="002060"/>
                </a:solidFill>
              </a:rPr>
              <a:t>- ЛР и ЛРС – источники седативных лекарственных средств</a:t>
            </a:r>
          </a:p>
          <a:p>
            <a:r>
              <a:rPr lang="ru-RU" b="1" dirty="0" smtClean="0">
                <a:solidFill>
                  <a:srgbClr val="002060"/>
                </a:solidFill>
              </a:rPr>
              <a:t>- ЛР и ЛРС – источники желчегонных лекарственных средств</a:t>
            </a:r>
          </a:p>
          <a:p>
            <a:r>
              <a:rPr lang="ru-RU" b="1" dirty="0" smtClean="0">
                <a:solidFill>
                  <a:srgbClr val="002060"/>
                </a:solidFill>
              </a:rPr>
              <a:t>- ЛР и ЛРС – источники мочегонных лекарственных средств  и т.п.</a:t>
            </a:r>
          </a:p>
          <a:p>
            <a:r>
              <a:rPr lang="ru-RU" b="1" dirty="0" smtClean="0">
                <a:solidFill>
                  <a:srgbClr val="002060"/>
                </a:solidFill>
              </a:rPr>
              <a:t>Именно с учетом </a:t>
            </a:r>
            <a:r>
              <a:rPr lang="ru-RU" b="1" dirty="0" err="1" smtClean="0">
                <a:solidFill>
                  <a:srgbClr val="002060"/>
                </a:solidFill>
              </a:rPr>
              <a:t>фармако-терапевтической</a:t>
            </a:r>
            <a:r>
              <a:rPr lang="ru-RU" b="1" dirty="0" smtClean="0">
                <a:solidFill>
                  <a:srgbClr val="002060"/>
                </a:solidFill>
              </a:rPr>
              <a:t> классификации средства растительного происхождения размещены в Государственном Реестре лекарственных средств и в других справочниках по </a:t>
            </a:r>
            <a:r>
              <a:rPr lang="ru-RU" b="1" dirty="0" err="1" smtClean="0">
                <a:solidFill>
                  <a:srgbClr val="002060"/>
                </a:solidFill>
              </a:rPr>
              <a:t>фитотерапии</a:t>
            </a:r>
            <a:r>
              <a:rPr lang="ru-RU" b="1" dirty="0" smtClean="0">
                <a:solidFill>
                  <a:srgbClr val="002060"/>
                </a:solidFill>
              </a:rPr>
              <a:t> и лекарственным растениям.</a:t>
            </a:r>
          </a:p>
          <a:p>
            <a:endParaRPr lang="ru-RU" b="1" dirty="0">
              <a:solidFill>
                <a:srgbClr val="00206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785818"/>
          </a:xfrm>
        </p:spPr>
        <p:txBody>
          <a:bodyPr>
            <a:noAutofit/>
          </a:bodyPr>
          <a:lstStyle/>
          <a:p>
            <a:r>
              <a:rPr lang="ru-RU" sz="2400" b="1" dirty="0" smtClean="0"/>
              <a:t>6. Химическая классификация</a:t>
            </a:r>
            <a:r>
              <a:rPr lang="ru-RU" sz="2400" dirty="0" smtClean="0"/>
              <a:t/>
            </a:r>
            <a:br>
              <a:rPr lang="ru-RU" sz="2400" dirty="0" smtClean="0"/>
            </a:br>
            <a:endParaRPr lang="ru-RU" sz="2400" dirty="0"/>
          </a:p>
        </p:txBody>
      </p:sp>
      <p:sp>
        <p:nvSpPr>
          <p:cNvPr id="3" name="Содержимое 2"/>
          <p:cNvSpPr>
            <a:spLocks noGrp="1"/>
          </p:cNvSpPr>
          <p:nvPr>
            <p:ph idx="1"/>
          </p:nvPr>
        </p:nvSpPr>
        <p:spPr>
          <a:xfrm>
            <a:off x="457200" y="1142984"/>
            <a:ext cx="8229600" cy="5715016"/>
          </a:xfrm>
        </p:spPr>
        <p:txBody>
          <a:bodyPr>
            <a:noAutofit/>
          </a:bodyPr>
          <a:lstStyle/>
          <a:p>
            <a:r>
              <a:rPr lang="ru-RU" sz="1800" dirty="0" smtClean="0">
                <a:solidFill>
                  <a:srgbClr val="002060"/>
                </a:solidFill>
              </a:rPr>
              <a:t>ЛР и ЛРС, содержащие витамины,</a:t>
            </a:r>
          </a:p>
          <a:p>
            <a:r>
              <a:rPr lang="ru-RU" sz="1800" dirty="0" smtClean="0">
                <a:solidFill>
                  <a:srgbClr val="002060"/>
                </a:solidFill>
              </a:rPr>
              <a:t>- ЛР и ЛРС, содержащие жиры,</a:t>
            </a:r>
          </a:p>
          <a:p>
            <a:r>
              <a:rPr lang="ru-RU" sz="1800" dirty="0" smtClean="0">
                <a:solidFill>
                  <a:srgbClr val="002060"/>
                </a:solidFill>
              </a:rPr>
              <a:t>- ЛР и ЛРС, содержащие ферменты,</a:t>
            </a:r>
          </a:p>
          <a:p>
            <a:r>
              <a:rPr lang="ru-RU" sz="1800" dirty="0" smtClean="0">
                <a:solidFill>
                  <a:srgbClr val="002060"/>
                </a:solidFill>
              </a:rPr>
              <a:t>- ЛР и ЛРС, содержащие полисахариды.</a:t>
            </a:r>
          </a:p>
          <a:p>
            <a:r>
              <a:rPr lang="ru-RU" sz="1800" dirty="0" smtClean="0">
                <a:solidFill>
                  <a:srgbClr val="002060"/>
                </a:solidFill>
              </a:rPr>
              <a:t>-ЛР и ЛРС, содержащие БАВ или ДВ, являющиеся продуктами</a:t>
            </a:r>
          </a:p>
          <a:p>
            <a:r>
              <a:rPr lang="ru-RU" sz="1800" dirty="0" smtClean="0">
                <a:solidFill>
                  <a:srgbClr val="002060"/>
                </a:solidFill>
              </a:rPr>
              <a:t>вторичного метаболизма растений:</a:t>
            </a:r>
          </a:p>
          <a:p>
            <a:r>
              <a:rPr lang="ru-RU" sz="1800" dirty="0" smtClean="0">
                <a:solidFill>
                  <a:srgbClr val="002060"/>
                </a:solidFill>
              </a:rPr>
              <a:t>- ЛР и ЛРС, содержащие </a:t>
            </a:r>
            <a:r>
              <a:rPr lang="ru-RU" sz="1800" dirty="0" err="1" smtClean="0">
                <a:solidFill>
                  <a:srgbClr val="002060"/>
                </a:solidFill>
              </a:rPr>
              <a:t>терпеноиды</a:t>
            </a:r>
            <a:r>
              <a:rPr lang="ru-RU" sz="1800" dirty="0" smtClean="0">
                <a:solidFill>
                  <a:srgbClr val="002060"/>
                </a:solidFill>
              </a:rPr>
              <a:t> (эфирные масла, горечи),</a:t>
            </a:r>
          </a:p>
          <a:p>
            <a:r>
              <a:rPr lang="ru-RU" sz="1800" dirty="0" smtClean="0">
                <a:solidFill>
                  <a:srgbClr val="002060"/>
                </a:solidFill>
              </a:rPr>
              <a:t>-  ЛР и ЛРС, содержащие сердечные гликозиды, </a:t>
            </a:r>
            <a:r>
              <a:rPr lang="ru-RU" sz="1800" dirty="0" err="1" smtClean="0">
                <a:solidFill>
                  <a:srgbClr val="002060"/>
                </a:solidFill>
              </a:rPr>
              <a:t>фитоэкдизоны</a:t>
            </a:r>
            <a:r>
              <a:rPr lang="ru-RU" sz="1800" dirty="0" smtClean="0">
                <a:solidFill>
                  <a:srgbClr val="002060"/>
                </a:solidFill>
              </a:rPr>
              <a:t>,</a:t>
            </a:r>
          </a:p>
          <a:p>
            <a:r>
              <a:rPr lang="ru-RU" sz="1800" dirty="0" smtClean="0">
                <a:solidFill>
                  <a:srgbClr val="002060"/>
                </a:solidFill>
              </a:rPr>
              <a:t>- ЛР и ЛРС, содержащие сапонины,</a:t>
            </a:r>
          </a:p>
          <a:p>
            <a:r>
              <a:rPr lang="ru-RU" sz="1800" dirty="0" smtClean="0">
                <a:solidFill>
                  <a:srgbClr val="002060"/>
                </a:solidFill>
              </a:rPr>
              <a:t>- ЛР и ЛРС, содержащие алкалоиды,</a:t>
            </a:r>
          </a:p>
          <a:p>
            <a:r>
              <a:rPr lang="ru-RU" sz="1800" dirty="0" smtClean="0">
                <a:solidFill>
                  <a:srgbClr val="002060"/>
                </a:solidFill>
              </a:rPr>
              <a:t>- ЛР и ЛРС, содержащие </a:t>
            </a:r>
            <a:r>
              <a:rPr lang="ru-RU" sz="1800" dirty="0" err="1" smtClean="0">
                <a:solidFill>
                  <a:srgbClr val="002060"/>
                </a:solidFill>
              </a:rPr>
              <a:t>флавоноиды</a:t>
            </a:r>
            <a:r>
              <a:rPr lang="ru-RU" sz="1800" dirty="0" smtClean="0">
                <a:solidFill>
                  <a:srgbClr val="002060"/>
                </a:solidFill>
              </a:rPr>
              <a:t>,</a:t>
            </a:r>
          </a:p>
          <a:p>
            <a:r>
              <a:rPr lang="ru-RU" sz="1800" dirty="0" smtClean="0">
                <a:solidFill>
                  <a:srgbClr val="002060"/>
                </a:solidFill>
              </a:rPr>
              <a:t>- ЛР и ЛРС, содержащие дубильные вещества,</a:t>
            </a:r>
          </a:p>
          <a:p>
            <a:r>
              <a:rPr lang="ru-RU" sz="1800" dirty="0" smtClean="0">
                <a:solidFill>
                  <a:srgbClr val="002060"/>
                </a:solidFill>
              </a:rPr>
              <a:t>- ЛР и ЛРС, содержащие </a:t>
            </a:r>
            <a:r>
              <a:rPr lang="ru-RU" sz="1800" dirty="0" err="1" smtClean="0">
                <a:solidFill>
                  <a:srgbClr val="002060"/>
                </a:solidFill>
              </a:rPr>
              <a:t>антраценпроизводные</a:t>
            </a:r>
            <a:r>
              <a:rPr lang="ru-RU" sz="1800" dirty="0" smtClean="0">
                <a:solidFill>
                  <a:srgbClr val="002060"/>
                </a:solidFill>
              </a:rPr>
              <a:t>,</a:t>
            </a:r>
          </a:p>
          <a:p>
            <a:r>
              <a:rPr lang="ru-RU" sz="1800" dirty="0" smtClean="0">
                <a:solidFill>
                  <a:srgbClr val="002060"/>
                </a:solidFill>
              </a:rPr>
              <a:t>- ЛР и ЛРС, содержащие кумарины,</a:t>
            </a:r>
          </a:p>
          <a:p>
            <a:r>
              <a:rPr lang="ru-RU" sz="1800" dirty="0" smtClean="0">
                <a:solidFill>
                  <a:srgbClr val="002060"/>
                </a:solidFill>
              </a:rPr>
              <a:t>- ЛР и ЛРС, содержащие </a:t>
            </a:r>
            <a:r>
              <a:rPr lang="ru-RU" sz="1800" dirty="0" err="1" smtClean="0">
                <a:solidFill>
                  <a:srgbClr val="002060"/>
                </a:solidFill>
              </a:rPr>
              <a:t>хромоны</a:t>
            </a:r>
            <a:r>
              <a:rPr lang="ru-RU" sz="1800" dirty="0" smtClean="0">
                <a:solidFill>
                  <a:srgbClr val="002060"/>
                </a:solidFill>
              </a:rPr>
              <a:t>, </a:t>
            </a:r>
            <a:r>
              <a:rPr lang="ru-RU" sz="1800" dirty="0" err="1" smtClean="0">
                <a:solidFill>
                  <a:srgbClr val="002060"/>
                </a:solidFill>
              </a:rPr>
              <a:t>ксантоны</a:t>
            </a:r>
            <a:r>
              <a:rPr lang="ru-RU" sz="1800" dirty="0" smtClean="0">
                <a:solidFill>
                  <a:srgbClr val="002060"/>
                </a:solidFill>
              </a:rPr>
              <a:t>,</a:t>
            </a:r>
          </a:p>
          <a:p>
            <a:r>
              <a:rPr lang="ru-RU" sz="1800" dirty="0" smtClean="0">
                <a:solidFill>
                  <a:srgbClr val="002060"/>
                </a:solidFill>
              </a:rPr>
              <a:t>- ЛР и ЛРС, содержащие простые фенолы, </a:t>
            </a:r>
            <a:r>
              <a:rPr lang="ru-RU" sz="1800" dirty="0" err="1" smtClean="0">
                <a:solidFill>
                  <a:srgbClr val="002060"/>
                </a:solidFill>
              </a:rPr>
              <a:t>фенологликозиды</a:t>
            </a:r>
            <a:r>
              <a:rPr lang="ru-RU" sz="1800" dirty="0" smtClean="0">
                <a:solidFill>
                  <a:srgbClr val="002060"/>
                </a:solidFill>
              </a:rPr>
              <a:t>,</a:t>
            </a:r>
          </a:p>
          <a:p>
            <a:r>
              <a:rPr lang="ru-RU" sz="1800" dirty="0" smtClean="0">
                <a:solidFill>
                  <a:srgbClr val="002060"/>
                </a:solidFill>
              </a:rPr>
              <a:t>- ЛР и ЛРС, содержащие </a:t>
            </a:r>
            <a:r>
              <a:rPr lang="ru-RU" sz="1800" dirty="0" err="1" smtClean="0">
                <a:solidFill>
                  <a:srgbClr val="002060"/>
                </a:solidFill>
              </a:rPr>
              <a:t>лигнаны</a:t>
            </a:r>
            <a:r>
              <a:rPr lang="ru-RU" sz="1800" dirty="0" smtClean="0">
                <a:solidFill>
                  <a:srgbClr val="002060"/>
                </a:solidFill>
              </a:rPr>
              <a:t>,</a:t>
            </a:r>
          </a:p>
          <a:p>
            <a:r>
              <a:rPr lang="ru-RU" sz="1800" dirty="0" smtClean="0">
                <a:solidFill>
                  <a:srgbClr val="002060"/>
                </a:solidFill>
              </a:rPr>
              <a:t>- ЛР и ЛРС, содержащие вещества различного химического состава.</a:t>
            </a:r>
          </a:p>
          <a:p>
            <a:endParaRPr lang="ru-RU" sz="1800" dirty="0">
              <a:solidFill>
                <a:srgbClr val="00206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pPr algn="ctr">
              <a:buNone/>
            </a:pPr>
            <a:endParaRPr lang="ru-RU" dirty="0" smtClean="0">
              <a:solidFill>
                <a:srgbClr val="C00000"/>
              </a:solidFill>
            </a:endParaRPr>
          </a:p>
          <a:p>
            <a:pPr algn="ctr">
              <a:buNone/>
            </a:pPr>
            <a:endParaRPr lang="ru-RU" smtClean="0">
              <a:solidFill>
                <a:srgbClr val="C00000"/>
              </a:solidFill>
            </a:endParaRPr>
          </a:p>
          <a:p>
            <a:pPr algn="ctr">
              <a:buNone/>
            </a:pPr>
            <a:r>
              <a:rPr lang="ru-RU" smtClean="0">
                <a:solidFill>
                  <a:srgbClr val="C00000"/>
                </a:solidFill>
              </a:rPr>
              <a:t>СПАСИБО </a:t>
            </a:r>
            <a:r>
              <a:rPr lang="ru-RU" dirty="0" smtClean="0">
                <a:solidFill>
                  <a:srgbClr val="C00000"/>
                </a:solidFill>
              </a:rPr>
              <a:t>ЗА ВНИМАНИЕ!</a:t>
            </a:r>
            <a:endParaRPr lang="ru-RU"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85860"/>
            <a:ext cx="8229600" cy="5288676"/>
          </a:xfrm>
        </p:spPr>
        <p:txBody>
          <a:bodyPr>
            <a:normAutofit lnSpcReduction="10000"/>
          </a:bodyPr>
          <a:lstStyle/>
          <a:p>
            <a:r>
              <a:rPr lang="ru-RU" dirty="0" smtClean="0">
                <a:solidFill>
                  <a:srgbClr val="002060"/>
                </a:solidFill>
              </a:rPr>
              <a:t>По приказу Петра I были созданы казенные аптеки и базы для них, так называемые аптекарские огороды (1713), во всех крупных городах и госпиталях. Заготовку растительного лекарственного сырья проводили по всей России. Однако русская лекарственная флора в эти годы изучалась недостаточно активно. Были организованы лишь единичные слаборазвитые фармакохимические лаборатории. Открытая в Петербурге медико-хирургическая академия в 1798 г. стала центром по изучению лекарственных растений</a:t>
            </a:r>
            <a:r>
              <a:rPr lang="ru-RU" dirty="0" smtClean="0"/>
              <a:t>.</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929354"/>
          </a:xfrm>
        </p:spPr>
        <p:txBody>
          <a:bodyPr>
            <a:noAutofit/>
          </a:bodyPr>
          <a:lstStyle/>
          <a:p>
            <a:pPr>
              <a:lnSpc>
                <a:spcPct val="150000"/>
              </a:lnSpc>
              <a:buNone/>
            </a:pPr>
            <a:r>
              <a:rPr lang="ru-RU" sz="1600" b="1" dirty="0" smtClean="0">
                <a:solidFill>
                  <a:srgbClr val="002060"/>
                </a:solidFill>
              </a:rPr>
              <a:t>               В 1919 г. была начата работа по объединению заготовок лекарственного сырья и передаче их в ведение государства. В 1921 г. Советом Народных Комиссаров РСФСР был издан специальный декрет о сборе и культуре лекарственных растений. В 1930 г. в разных географических зонах страны были созданы крупные специализированные опытные станции по выращиванию лекарственных растений. С 1931 г. все станции перешли в ведение Всесоюзного научно- исследовательского института лекарственных растений (ВИЛР). Институт стал центром ботанических, растениеводческих, химических и фармакологических исследований новых лекарственных растений и разработки </a:t>
            </a:r>
            <a:r>
              <a:rPr lang="ru-RU" sz="1600" b="1" dirty="0" err="1" smtClean="0">
                <a:solidFill>
                  <a:srgbClr val="002060"/>
                </a:solidFill>
              </a:rPr>
              <a:t>фитопрепаратов</a:t>
            </a:r>
            <a:r>
              <a:rPr lang="ru-RU" sz="1600" b="1" dirty="0" smtClean="0">
                <a:solidFill>
                  <a:srgbClr val="002060"/>
                </a:solidFill>
              </a:rPr>
              <a:t>. В 1931 г. на базе существовавшего тогда Научно-исследовательского бюро по лекарственным и душистым растениям был образован Всероссийский научно-исследовательский институт лекарственных и ароматических растений (ВИЛАР). </a:t>
            </a:r>
            <a:endParaRPr lang="ru-RU" sz="1600" b="1"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00108"/>
            <a:ext cx="8229600" cy="5574428"/>
          </a:xfrm>
        </p:spPr>
        <p:txBody>
          <a:bodyPr/>
          <a:lstStyle/>
          <a:p>
            <a:r>
              <a:rPr lang="ru-RU" b="1" dirty="0" smtClean="0">
                <a:solidFill>
                  <a:srgbClr val="002060"/>
                </a:solidFill>
              </a:rPr>
              <a:t> Промышленное возделывание лекарственных культур в Российской Федерации начато с 1940 года, когда был организован первый специализированный совхоз по выращиванию валерианы с площадью пашни 360 га, посевной площадью лекарственных культур 144 га и валовым сбором культивированного растительного сырья в количестве 176 тонн.</a:t>
            </a:r>
            <a:endParaRPr lang="ru-RU" b="1"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572560" cy="1500198"/>
          </a:xfrm>
        </p:spPr>
        <p:txBody>
          <a:bodyPr>
            <a:normAutofit fontScale="90000"/>
          </a:bodyPr>
          <a:lstStyle/>
          <a:p>
            <a:pPr algn="ct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solidFill>
                  <a:srgbClr val="FF0000"/>
                </a:solidFill>
                <a:latin typeface="Times New Roman" pitchFamily="18" charset="0"/>
                <a:cs typeface="Times New Roman" pitchFamily="18" charset="0"/>
              </a:rPr>
              <a:t>2.Термины и определения, основы </a:t>
            </a:r>
            <a:br>
              <a:rPr lang="ru-RU" b="1" dirty="0" smtClean="0">
                <a:solidFill>
                  <a:srgbClr val="FF0000"/>
                </a:solidFill>
                <a:latin typeface="Times New Roman" pitchFamily="18" charset="0"/>
                <a:cs typeface="Times New Roman" pitchFamily="18" charset="0"/>
              </a:rPr>
            </a:br>
            <a:r>
              <a:rPr lang="ru-RU" b="1" dirty="0" err="1" smtClean="0">
                <a:solidFill>
                  <a:srgbClr val="FF0000"/>
                </a:solidFill>
                <a:latin typeface="Times New Roman" pitchFamily="18" charset="0"/>
                <a:cs typeface="Times New Roman" pitchFamily="18" charset="0"/>
              </a:rPr>
              <a:t>фармокогнозии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43050"/>
            <a:ext cx="8229600" cy="4931486"/>
          </a:xfrm>
        </p:spPr>
        <p:txBody>
          <a:bodyPr>
            <a:normAutofit fontScale="85000" lnSpcReduction="10000"/>
          </a:bodyPr>
          <a:lstStyle/>
          <a:p>
            <a:pPr>
              <a:buNone/>
            </a:pPr>
            <a:endParaRPr lang="ru-RU" dirty="0" smtClean="0"/>
          </a:p>
          <a:p>
            <a:r>
              <a:rPr lang="ru-RU" b="1" i="1" dirty="0" smtClean="0">
                <a:solidFill>
                  <a:srgbClr val="002060"/>
                </a:solidFill>
              </a:rPr>
              <a:t>Лекарственные растения </a:t>
            </a:r>
            <a:r>
              <a:rPr lang="ru-RU" dirty="0" smtClean="0">
                <a:solidFill>
                  <a:srgbClr val="002060"/>
                </a:solidFill>
              </a:rPr>
              <a:t>— обширная группа растений, органы и части которых являются сырьем для получения средств, используемых в народной, медицинской или ветеринарной практике с лечебными или профилактическими целями.</a:t>
            </a:r>
          </a:p>
          <a:p>
            <a:r>
              <a:rPr lang="ru-RU" b="1" i="1" dirty="0" err="1" smtClean="0">
                <a:solidFill>
                  <a:srgbClr val="002060"/>
                </a:solidFill>
              </a:rPr>
              <a:t>Официнальные</a:t>
            </a:r>
            <a:r>
              <a:rPr lang="ru-RU" b="1" i="1" dirty="0" smtClean="0">
                <a:solidFill>
                  <a:srgbClr val="002060"/>
                </a:solidFill>
              </a:rPr>
              <a:t> растения </a:t>
            </a:r>
            <a:r>
              <a:rPr lang="ru-RU" dirty="0" smtClean="0">
                <a:solidFill>
                  <a:srgbClr val="002060"/>
                </a:solidFill>
              </a:rPr>
              <a:t>— лекарственные растения, сырьё которых разрешено для производства лекарственных средств, в России. Эти виды лекарственного растительного сырья указаны в Государственном реестре лекарственных средств Российской Федерации. В действующий Государственный реестр включено свыше 300 видов лекарственного растительного сырья.</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788742"/>
          </a:xfrm>
        </p:spPr>
        <p:txBody>
          <a:bodyPr>
            <a:normAutofit fontScale="92500" lnSpcReduction="10000"/>
          </a:bodyPr>
          <a:lstStyle/>
          <a:p>
            <a:r>
              <a:rPr lang="ru-RU" b="1" i="1" dirty="0" smtClean="0">
                <a:solidFill>
                  <a:srgbClr val="002060"/>
                </a:solidFill>
              </a:rPr>
              <a:t>Фармакопейные растения </a:t>
            </a:r>
            <a:r>
              <a:rPr lang="ru-RU" dirty="0" smtClean="0">
                <a:solidFill>
                  <a:srgbClr val="002060"/>
                </a:solidFill>
              </a:rPr>
              <a:t>— </a:t>
            </a:r>
            <a:r>
              <a:rPr lang="ru-RU" dirty="0" err="1" smtClean="0">
                <a:solidFill>
                  <a:srgbClr val="002060"/>
                </a:solidFill>
              </a:rPr>
              <a:t>официнальные</a:t>
            </a:r>
            <a:r>
              <a:rPr lang="ru-RU" dirty="0" smtClean="0">
                <a:solidFill>
                  <a:srgbClr val="002060"/>
                </a:solidFill>
              </a:rPr>
              <a:t> </a:t>
            </a:r>
            <a:r>
              <a:rPr lang="ru-RU" dirty="0" err="1" smtClean="0">
                <a:solidFill>
                  <a:srgbClr val="002060"/>
                </a:solidFill>
              </a:rPr>
              <a:t>растения</a:t>
            </a:r>
            <a:r>
              <a:rPr lang="ru-RU" dirty="0" smtClean="0">
                <a:solidFill>
                  <a:srgbClr val="002060"/>
                </a:solidFill>
              </a:rPr>
              <a:t>, требования к качеству лекарственного растительного сырья которых изложены в Государственной Фармакопеи.</a:t>
            </a:r>
          </a:p>
          <a:p>
            <a:r>
              <a:rPr lang="ru-RU" b="1" i="1" dirty="0" smtClean="0">
                <a:solidFill>
                  <a:srgbClr val="002060"/>
                </a:solidFill>
              </a:rPr>
              <a:t> Лекарственное растительное сырье </a:t>
            </a:r>
            <a:r>
              <a:rPr lang="ru-RU" dirty="0" smtClean="0">
                <a:solidFill>
                  <a:srgbClr val="002060"/>
                </a:solidFill>
              </a:rPr>
              <a:t>— части или органы лекарственных растений, полученные по определенной технологии, используемые в высушенном, реже — свежем виде, для получения фармацевтических субстанций и </a:t>
            </a:r>
            <a:r>
              <a:rPr lang="ru-RU" dirty="0" err="1" smtClean="0">
                <a:solidFill>
                  <a:srgbClr val="002060"/>
                </a:solidFill>
              </a:rPr>
              <a:t>фитопрепаратов</a:t>
            </a:r>
            <a:r>
              <a:rPr lang="ru-RU" dirty="0" smtClean="0">
                <a:solidFill>
                  <a:srgbClr val="002060"/>
                </a:solidFill>
              </a:rPr>
              <a:t>, разрешенных уполномоченными на то органами для применения в установленном порядке в фармации и медицине нашей страны, и соответствующие всем требованиям действующей нормативной документации.</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417</TotalTime>
  <Words>1496</Words>
  <PresentationFormat>Экран (4:3)</PresentationFormat>
  <Paragraphs>141</Paragraphs>
  <Slides>43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Городская</vt:lpstr>
      <vt:lpstr>Лекция №1</vt:lpstr>
      <vt:lpstr>План лекции:</vt:lpstr>
      <vt:lpstr>  </vt:lpstr>
      <vt:lpstr>Слайд 4</vt:lpstr>
      <vt:lpstr>Слайд 5</vt:lpstr>
      <vt:lpstr>Слайд 6</vt:lpstr>
      <vt:lpstr>Слайд 7</vt:lpstr>
      <vt:lpstr> 2.Термины и определения, основы  фармокогнозии </vt:lpstr>
      <vt:lpstr>Слайд 9</vt:lpstr>
      <vt:lpstr>3.Классификация ЛР и ЛРС</vt:lpstr>
      <vt:lpstr>СИСТЕМЫ КЛАССИФИКАЦИИ  лекарственных растений (ЛР) и лекарственного растительного сырья (ЛРС) </vt:lpstr>
      <vt:lpstr>Слайд 12</vt:lpstr>
      <vt:lpstr>Слайд 13</vt:lpstr>
      <vt:lpstr>1. Folia-листья - лекарственное растительное сырье, представляющее собой высушенные или свежие листья, листовые пластинки или отдельные листочки сложного листа. </vt:lpstr>
      <vt:lpstr>Листья березы Во многих странах мира лечебные свойства листьев березы официально признаны. Противомикробные, ранозаживляющие, хорошие противовоспалительные свойства, рассасывающая способность – вот далеко не полный список замечательных свойств этих листиков. Мочегонные, а главное желчегонные свойства часто используются травниками в самых различных сборах.</vt:lpstr>
      <vt:lpstr>Листья брусники Оказывают дезинфицирующее, мочегонное,  антисептическое и желчегонное действие, используемое при заболеваниях почек и мочевого пузыря (пиелитах, циститах, мочекаменной болезни), а так же нарушениях минерального обмена (остеохондроз, подагра).</vt:lpstr>
      <vt:lpstr>2. Hevbae-травы – представляют собой высушенные или свежие облиственные надземные части травянистых растений. </vt:lpstr>
      <vt:lpstr>3. Flores-цветки – высушенные или свежие отдельные цветки или соцветия и их части.</vt:lpstr>
      <vt:lpstr>Цветки мать-и-матчехи   Используются в качестве вяжущего,  противовоспалительного, отхаркивающего, мочегонного и потогонного средства, что эффективно при острых и хронических заболеваниях органов дыхания (ОРВИ, бронхите, трахеите, плеврите, пневмонии), рекомендуется применять ее и при лечении гриппа; также назначают при гипертонической болезни и атеросклерозе.</vt:lpstr>
      <vt:lpstr>Цветки боярышника  Оказывают кардиотоническое, гипотензивное,   спазмолитическое действие, избирательно расширяют сосуды, что позволяет устранять нарушения ритма сердца, а также улучшает снабжение кислородом миокарда и головного мозга; назначают при функциональных расстройствах сердечной деятельности, при гипертонии, стенокардии, ангионеврозах, мерцательной аритмии, ИБС.</vt:lpstr>
      <vt:lpstr>4. Fructus-плоды – высушенные или свежие, простые или сложные, а также ложные, сочные или сухие плоды, соплодия и их части. Реже соплодия шишки - Stvobili.</vt:lpstr>
      <vt:lpstr>Боярышник Боярышник как лекарственное растение был известен в далеком прошлом. Плоды и цветки его издавна использовались во многих странах как испытанное народное средство при сердечных заболеваниях, бессоннице, головокружении и одышке. Настой цветков и плодов принимают внутрь особенно при неврозе сердца; гипертонии, удушье, вызванном сердечными недомоганиями, приливе крови к голове {«ударе») и при сильных нервных потрясениях. В немецкой народной медицине водный настой и спиртовую настойку цветков и плодов применяют при слабой работе сердца в старческом возрасте, сердцебиении, одышке, повышенной нервной возбудимости, бессоннице и общей слабости организма вследствие физического и умственного  переутомления.</vt:lpstr>
      <vt:lpstr>5. Semina-семена – высушенные или свежие цельные семена или отдельные семядоли.</vt:lpstr>
      <vt:lpstr>6.  Cortices – коры – высушенную или свежую наружную часть стволов ветвей, корней деревьев и кустарников, расположенных в периферии от камбия.</vt:lpstr>
      <vt:lpstr>Крушина  Слабительное действие от приема крушины ольховидной проявляется примерно спустя 8-10 часов, как был принят препарат. Потому отвар из коры крушины применяют при общей вялости кишечника, а также хроническом запоре. Сухой и водный экстракты коры крушины выпускает и фармацевтическая промышленность.  именно в коре обнаружили такие углеводы как пектин, крахмал, сахара, органические кислоты (в частности, яблочная), алкалоиды, сапонины, эфирное масло, витамин С, дубильные вещества, кумарины, многоядерные ароматические соединения. Кору крушины собирают, когда растение цветет.</vt:lpstr>
      <vt:lpstr>Ива  Ивы широко применяют в народной медицине разных стран. Водный настой коры различных ив обладает противомалярийным, жаропонижающим, потогонным, противоглистным, вяжущим, кровоостанавливающим, антисептическим, ранозаживляющим, противовоспалительным, обезболивающим и успокаивающим действием.</vt:lpstr>
      <vt:lpstr>7. Radices, Rhizomata, Rhizomata cum vadicibus – корни, корневища – высушенные или свежие подземные органы многолетних растений, собранные осенью или ранней весной, очищенные или отмытые от земли, освобожденные от отмерших частей, остатков стеблей и листьев.</vt:lpstr>
      <vt:lpstr>Лопух Отвар и настой корней лопуха широко применяют в народной медицине многих стран   при   разнообразных болезнях. Лопух обладает мочегонным, потогонным, молокогонным, «кровоочистительным» и противовоспалительным действием и свойством усиливать рост волос. Настой корней применяют при язве желудка, желудочном кровотечении, хронических гастритах, почечнокаменной болезни, при ревматизме и подагре и как мочегонное и потогонное средство. Настой листьев лопуха используют как желудочное и противолихорадочное средство. </vt:lpstr>
      <vt:lpstr>Аир Настой корневища повышает аппетит, улучшает пищеварение и усиливает секрецию соляной кислоты, особенно у больных с пониженной секрецией желудочного содержимого. Он обладает болеутоляющим, отхаркивающим и дезинфицирующим действием, незначительно снижает артериальное давление, повышает тонус угнетенной ЦНС. В настоящее время его применяют для лечения язвенной болезни желудка.</vt:lpstr>
      <vt:lpstr>8.  Клубни - Tubera Луковицы – Bulba Клубнелуковицы - Bulbotuber</vt:lpstr>
      <vt:lpstr>Ятрышник лекарственный Используются молодые клубни, носящие название «клубни салепа», собранные в конце цветения растения, в июле — августе. Благодаря растительной слизи, крахмала, а также пектиновых веществ, препараты из ятрышников имеют ценное свойство обволакивать стенки желудочно-кишечного тракта, заживлять язвы и различные воспаления. Салеп применяют при язвах, гастритах, энтеритах, при бронхиальной астме и хронической пневмонии, туберкулезе, бронхите, при хроническом простатите, аденоме предстательной железы, применяют как стимулирующее средство при половом бессилии. Употребляют его для восстановления утраченных сил, после тяжелой болезни, от истощения, а также для поддержания бодрого самочувствия.   </vt:lpstr>
      <vt:lpstr>Лук репчатый Лук применялся в древней медицине и широко употребляется в современной народной медицине различных стран. Свежий лук усиливает аппетит, способствует повышенному выделению пищеварительных соков, стимулирует выработку спермы, возбуждает половое влечение и ускоряет менструации, обладает хорошо выраженным . мочегонным свойством и употребляется для лечения водянки. Спиртовая настойка • лука обладает мочегонным и легким слабительным действием, предупреждает запоры, снимает боль, способствует растворению песка и мелких камней при почечнокаменной болезни.  </vt:lpstr>
      <vt:lpstr>9. Почки – Gemmae – сырье, представляющее собой верхушечные или боковые укороченные зачатки побегов деревьев, собранные до раскрытия почечных чешуй.</vt:lpstr>
      <vt:lpstr>Осина   Почки обладают мочегонным, потогонным, вяжущим, противовоспалительным, обезболивающим и ранозаживляющим действием. Отвар почек применяют при поносах, лихорадке, простудных мышечных болях и как мочегонное и сильное потогонное средство. Спиртовую настойку почек в каплях употребляют при абсцессах внутренних органов. </vt:lpstr>
      <vt:lpstr>10. Чага(березовый гриб) - Inonotus obliquus, представляет собой высушенный нарост на стволах</vt:lpstr>
      <vt:lpstr>Чага Лечебный эффект чаги основан на воздействии на организм активных биогенных стимуляторов. Они укрепляют иммунитет, стимулируют нейрогуморальную и центральную нервную системы, значительно улучшают обменные процессы в организме. В результате воздействия препаратов из чаги активизируется обмен веществ в тканях мозга, повышается биоэлектрическая активность коры головного мозга. Также чага способствует восстановлению активности замедленных ферментных процессов и действует, как общеукрепляющий иммуномодулятор. В результате приема препаратов из березового гриба нормализуется деятельность дыхательной и сердечно-сосудистой системы. </vt:lpstr>
      <vt:lpstr>11. Ламинарии слоевища(морская капуста) Laminariae thalli – слоевища бурых морских водорослей, ламинарий японской</vt:lpstr>
      <vt:lpstr>Ламинария слоевища Слоевища ламинарии применяются как мягкое слабительное средство при хронических атонических запорах (в том числе у больных с гиперлипидемией). Ламинарию назначают как дополнительное средство при атеросклерозе, для лечения и профилактики эндемического зоба, гипертиреоза, легких форм базедовой болезни, хронических и острых энтероколитах, проктитах. </vt:lpstr>
      <vt:lpstr>12.  Рожки спорыньи – Cornua Secalis cornuti – покоящаяся стадия (склероции) аскомицетного гриба спорыньи пурпурной</vt:lpstr>
      <vt:lpstr>Рожки спорыньи При гидрировании алкалоиды спорыньи теряют токсичность и приобретают сосудорасширяющее и гипотензивное действие. Поэтому их, используют для лечения гипертонии и заболеваний, сопровождающихся нарушением кровообращения, мигрени, при коронароспазме, опоясывающем лишае и некоторых психических заболеваниях. Они входят также в состав комплексных препаратов, назначаемых от головной боли различного происхождения, при климактерических неврозах, гипертиреозе, легкой возбудимости, бессоннице.</vt:lpstr>
      <vt:lpstr>5. Фармако-терапевтическая классификация </vt:lpstr>
      <vt:lpstr>6. Химическая классификация </vt:lpstr>
      <vt:lpstr>Слайд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№2</dc:title>
  <cp:lastModifiedBy>Olga</cp:lastModifiedBy>
  <cp:revision>80</cp:revision>
  <dcterms:modified xsi:type="dcterms:W3CDTF">2020-12-07T06:30:25Z</dcterms:modified>
</cp:coreProperties>
</file>